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3"/>
  </p:notesMasterIdLst>
  <p:sldIdLst>
    <p:sldId id="256" r:id="rId2"/>
    <p:sldId id="257" r:id="rId3"/>
    <p:sldId id="259" r:id="rId4"/>
    <p:sldId id="260" r:id="rId5"/>
    <p:sldId id="261" r:id="rId6"/>
    <p:sldId id="262" r:id="rId7"/>
    <p:sldId id="263" r:id="rId8"/>
    <p:sldId id="265" r:id="rId9"/>
    <p:sldId id="266" r:id="rId10"/>
    <p:sldId id="268" r:id="rId11"/>
    <p:sldId id="267" r:id="rId12"/>
    <p:sldId id="288" r:id="rId13"/>
    <p:sldId id="269" r:id="rId14"/>
    <p:sldId id="270" r:id="rId15"/>
    <p:sldId id="271" r:id="rId16"/>
    <p:sldId id="272" r:id="rId17"/>
    <p:sldId id="273" r:id="rId18"/>
    <p:sldId id="287" r:id="rId19"/>
    <p:sldId id="274" r:id="rId20"/>
    <p:sldId id="275" r:id="rId21"/>
    <p:sldId id="276" r:id="rId22"/>
    <p:sldId id="277" r:id="rId23"/>
    <p:sldId id="278" r:id="rId24"/>
    <p:sldId id="279" r:id="rId25"/>
    <p:sldId id="280" r:id="rId26"/>
    <p:sldId id="281" r:id="rId27"/>
    <p:sldId id="282" r:id="rId28"/>
    <p:sldId id="283" r:id="rId29"/>
    <p:sldId id="285" r:id="rId30"/>
    <p:sldId id="284" r:id="rId31"/>
    <p:sldId id="286"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368" autoAdjust="0"/>
    <p:restoredTop sz="94660"/>
  </p:normalViewPr>
  <p:slideViewPr>
    <p:cSldViewPr snapToGrid="0">
      <p:cViewPr varScale="1">
        <p:scale>
          <a:sx n="69" d="100"/>
          <a:sy n="69" d="100"/>
        </p:scale>
        <p:origin x="762"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55BE6D-32BB-48D8-A395-6FF30AC5FFEF}" type="datetimeFigureOut">
              <a:rPr lang="en-US" smtClean="0"/>
              <a:t>23/10/2018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46F27C3-89EB-47DA-808F-ADEB0B1C53AB}" type="slidenum">
              <a:rPr lang="en-US" smtClean="0"/>
              <a:t>‹#›</a:t>
            </a:fld>
            <a:endParaRPr lang="en-US"/>
          </a:p>
        </p:txBody>
      </p:sp>
    </p:spTree>
    <p:extLst>
      <p:ext uri="{BB962C8B-B14F-4D97-AF65-F5344CB8AC3E}">
        <p14:creationId xmlns:p14="http://schemas.microsoft.com/office/powerpoint/2010/main" val="19120529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surfactant present inflation is easier- cause the inspiratory loop</a:t>
            </a:r>
          </a:p>
          <a:p>
            <a:r>
              <a:rPr lang="en-US" dirty="0" smtClean="0"/>
              <a:t>At higher</a:t>
            </a:r>
            <a:r>
              <a:rPr lang="en-US" baseline="0" dirty="0" smtClean="0"/>
              <a:t> pressures small air ways collapse causing a higher volume.</a:t>
            </a:r>
            <a:endParaRPr lang="en-US" dirty="0"/>
          </a:p>
        </p:txBody>
      </p:sp>
      <p:sp>
        <p:nvSpPr>
          <p:cNvPr id="4" name="Slide Number Placeholder 3"/>
          <p:cNvSpPr>
            <a:spLocks noGrp="1"/>
          </p:cNvSpPr>
          <p:nvPr>
            <p:ph type="sldNum" sz="quarter" idx="10"/>
          </p:nvPr>
        </p:nvSpPr>
        <p:spPr/>
        <p:txBody>
          <a:bodyPr/>
          <a:lstStyle/>
          <a:p>
            <a:fld id="{746F27C3-89EB-47DA-808F-ADEB0B1C53AB}" type="slidenum">
              <a:rPr lang="en-US" smtClean="0"/>
              <a:t>8</a:t>
            </a:fld>
            <a:endParaRPr lang="en-US"/>
          </a:p>
        </p:txBody>
      </p:sp>
    </p:spTree>
    <p:extLst>
      <p:ext uri="{BB962C8B-B14F-4D97-AF65-F5344CB8AC3E}">
        <p14:creationId xmlns:p14="http://schemas.microsoft.com/office/powerpoint/2010/main" val="5637986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26061416-D215-48A4-B7F0-02DD9870854A}" type="datetimeFigureOut">
              <a:rPr lang="en-US" smtClean="0"/>
              <a:t>23/10/2018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13E5237-A3E1-49DC-AF2E-1E980FBA446E}" type="slidenum">
              <a:rPr lang="en-US" smtClean="0"/>
              <a:t>‹#›</a:t>
            </a:fld>
            <a:endParaRPr lang="en-US"/>
          </a:p>
        </p:txBody>
      </p:sp>
    </p:spTree>
    <p:extLst>
      <p:ext uri="{BB962C8B-B14F-4D97-AF65-F5344CB8AC3E}">
        <p14:creationId xmlns:p14="http://schemas.microsoft.com/office/powerpoint/2010/main" val="1449681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6061416-D215-48A4-B7F0-02DD9870854A}" type="datetimeFigureOut">
              <a:rPr lang="en-US" smtClean="0"/>
              <a:t>23/10/2018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13E5237-A3E1-49DC-AF2E-1E980FBA446E}" type="slidenum">
              <a:rPr lang="en-US" smtClean="0"/>
              <a:t>‹#›</a:t>
            </a:fld>
            <a:endParaRPr lang="en-US"/>
          </a:p>
        </p:txBody>
      </p:sp>
    </p:spTree>
    <p:extLst>
      <p:ext uri="{BB962C8B-B14F-4D97-AF65-F5344CB8AC3E}">
        <p14:creationId xmlns:p14="http://schemas.microsoft.com/office/powerpoint/2010/main" val="29627268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6061416-D215-48A4-B7F0-02DD9870854A}" type="datetimeFigureOut">
              <a:rPr lang="en-US" smtClean="0"/>
              <a:t>23/10/2018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13E5237-A3E1-49DC-AF2E-1E980FBA446E}" type="slidenum">
              <a:rPr lang="en-US" smtClean="0"/>
              <a:t>‹#›</a:t>
            </a:fld>
            <a:endParaRPr lang="en-US"/>
          </a:p>
        </p:txBody>
      </p:sp>
    </p:spTree>
    <p:extLst>
      <p:ext uri="{BB962C8B-B14F-4D97-AF65-F5344CB8AC3E}">
        <p14:creationId xmlns:p14="http://schemas.microsoft.com/office/powerpoint/2010/main" val="12950397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6061416-D215-48A4-B7F0-02DD9870854A}" type="datetimeFigureOut">
              <a:rPr lang="en-US" smtClean="0"/>
              <a:t>23/10/2018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13E5237-A3E1-49DC-AF2E-1E980FBA446E}" type="slidenum">
              <a:rPr lang="en-US" smtClean="0"/>
              <a:t>‹#›</a:t>
            </a:fld>
            <a:endParaRPr lang="en-US"/>
          </a:p>
        </p:txBody>
      </p:sp>
    </p:spTree>
    <p:extLst>
      <p:ext uri="{BB962C8B-B14F-4D97-AF65-F5344CB8AC3E}">
        <p14:creationId xmlns:p14="http://schemas.microsoft.com/office/powerpoint/2010/main" val="769818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26061416-D215-48A4-B7F0-02DD9870854A}" type="datetimeFigureOut">
              <a:rPr lang="en-US" smtClean="0"/>
              <a:t>23/10/2018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13E5237-A3E1-49DC-AF2E-1E980FBA446E}" type="slidenum">
              <a:rPr lang="en-US" smtClean="0"/>
              <a:t>‹#›</a:t>
            </a:fld>
            <a:endParaRPr lang="en-US"/>
          </a:p>
        </p:txBody>
      </p:sp>
    </p:spTree>
    <p:extLst>
      <p:ext uri="{BB962C8B-B14F-4D97-AF65-F5344CB8AC3E}">
        <p14:creationId xmlns:p14="http://schemas.microsoft.com/office/powerpoint/2010/main" val="41433581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26061416-D215-48A4-B7F0-02DD9870854A}" type="datetimeFigureOut">
              <a:rPr lang="en-US" smtClean="0"/>
              <a:t>23/10/2018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13E5237-A3E1-49DC-AF2E-1E980FBA446E}" type="slidenum">
              <a:rPr lang="en-US" smtClean="0"/>
              <a:t>‹#›</a:t>
            </a:fld>
            <a:endParaRPr lang="en-US"/>
          </a:p>
        </p:txBody>
      </p:sp>
    </p:spTree>
    <p:extLst>
      <p:ext uri="{BB962C8B-B14F-4D97-AF65-F5344CB8AC3E}">
        <p14:creationId xmlns:p14="http://schemas.microsoft.com/office/powerpoint/2010/main" val="34424685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26061416-D215-48A4-B7F0-02DD9870854A}" type="datetimeFigureOut">
              <a:rPr lang="en-US" smtClean="0"/>
              <a:t>23/10/2018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13E5237-A3E1-49DC-AF2E-1E980FBA446E}" type="slidenum">
              <a:rPr lang="en-US" smtClean="0"/>
              <a:t>‹#›</a:t>
            </a:fld>
            <a:endParaRPr lang="en-US"/>
          </a:p>
        </p:txBody>
      </p:sp>
    </p:spTree>
    <p:extLst>
      <p:ext uri="{BB962C8B-B14F-4D97-AF65-F5344CB8AC3E}">
        <p14:creationId xmlns:p14="http://schemas.microsoft.com/office/powerpoint/2010/main" val="37485549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26061416-D215-48A4-B7F0-02DD9870854A}" type="datetimeFigureOut">
              <a:rPr lang="en-US" smtClean="0"/>
              <a:t>23/10/2018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13E5237-A3E1-49DC-AF2E-1E980FBA446E}" type="slidenum">
              <a:rPr lang="en-US" smtClean="0"/>
              <a:t>‹#›</a:t>
            </a:fld>
            <a:endParaRPr lang="en-US"/>
          </a:p>
        </p:txBody>
      </p:sp>
    </p:spTree>
    <p:extLst>
      <p:ext uri="{BB962C8B-B14F-4D97-AF65-F5344CB8AC3E}">
        <p14:creationId xmlns:p14="http://schemas.microsoft.com/office/powerpoint/2010/main" val="13700893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6061416-D215-48A4-B7F0-02DD9870854A}" type="datetimeFigureOut">
              <a:rPr lang="en-US" smtClean="0"/>
              <a:t>23/10/2018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13E5237-A3E1-49DC-AF2E-1E980FBA446E}" type="slidenum">
              <a:rPr lang="en-US" smtClean="0"/>
              <a:t>‹#›</a:t>
            </a:fld>
            <a:endParaRPr lang="en-US"/>
          </a:p>
        </p:txBody>
      </p:sp>
    </p:spTree>
    <p:extLst>
      <p:ext uri="{BB962C8B-B14F-4D97-AF65-F5344CB8AC3E}">
        <p14:creationId xmlns:p14="http://schemas.microsoft.com/office/powerpoint/2010/main" val="24890861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26061416-D215-48A4-B7F0-02DD9870854A}" type="datetimeFigureOut">
              <a:rPr lang="en-US" smtClean="0"/>
              <a:t>23/10/2018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13E5237-A3E1-49DC-AF2E-1E980FBA446E}" type="slidenum">
              <a:rPr lang="en-US" smtClean="0"/>
              <a:t>‹#›</a:t>
            </a:fld>
            <a:endParaRPr lang="en-US"/>
          </a:p>
        </p:txBody>
      </p:sp>
    </p:spTree>
    <p:extLst>
      <p:ext uri="{BB962C8B-B14F-4D97-AF65-F5344CB8AC3E}">
        <p14:creationId xmlns:p14="http://schemas.microsoft.com/office/powerpoint/2010/main" val="23240980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26061416-D215-48A4-B7F0-02DD9870854A}" type="datetimeFigureOut">
              <a:rPr lang="en-US" smtClean="0"/>
              <a:t>23/10/2018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13E5237-A3E1-49DC-AF2E-1E980FBA446E}" type="slidenum">
              <a:rPr lang="en-US" smtClean="0"/>
              <a:t>‹#›</a:t>
            </a:fld>
            <a:endParaRPr lang="en-US"/>
          </a:p>
        </p:txBody>
      </p:sp>
    </p:spTree>
    <p:extLst>
      <p:ext uri="{BB962C8B-B14F-4D97-AF65-F5344CB8AC3E}">
        <p14:creationId xmlns:p14="http://schemas.microsoft.com/office/powerpoint/2010/main" val="27105222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6061416-D215-48A4-B7F0-02DD9870854A}" type="datetimeFigureOut">
              <a:rPr lang="en-US" smtClean="0"/>
              <a:t>23/10/2018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13E5237-A3E1-49DC-AF2E-1E980FBA446E}" type="slidenum">
              <a:rPr lang="en-US" smtClean="0"/>
              <a:t>‹#›</a:t>
            </a:fld>
            <a:endParaRPr lang="en-US"/>
          </a:p>
        </p:txBody>
      </p:sp>
    </p:spTree>
    <p:extLst>
      <p:ext uri="{BB962C8B-B14F-4D97-AF65-F5344CB8AC3E}">
        <p14:creationId xmlns:p14="http://schemas.microsoft.com/office/powerpoint/2010/main" val="426819359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water.usgs.gov/edu/adhesion.html" TargetMode="External"/><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cap="all" dirty="0" smtClean="0"/>
              <a:t>Mechanics of respiration</a:t>
            </a:r>
            <a:endParaRPr lang="en-US" cap="all" dirty="0"/>
          </a:p>
        </p:txBody>
      </p:sp>
      <p:sp>
        <p:nvSpPr>
          <p:cNvPr id="3" name="Subtitle 2"/>
          <p:cNvSpPr>
            <a:spLocks noGrp="1"/>
          </p:cNvSpPr>
          <p:nvPr>
            <p:ph type="subTitle" idx="1"/>
          </p:nvPr>
        </p:nvSpPr>
        <p:spPr/>
        <p:txBody>
          <a:bodyPr>
            <a:normAutofit lnSpcReduction="10000"/>
          </a:bodyPr>
          <a:lstStyle/>
          <a:p>
            <a:r>
              <a:rPr lang="en-US" dirty="0" smtClean="0"/>
              <a:t>Dr. D T D </a:t>
            </a:r>
            <a:r>
              <a:rPr lang="en-US" dirty="0" err="1" smtClean="0"/>
              <a:t>Warnakulasuriya</a:t>
            </a:r>
            <a:endParaRPr lang="en-US" dirty="0" smtClean="0"/>
          </a:p>
          <a:p>
            <a:r>
              <a:rPr lang="en-US" dirty="0" smtClean="0"/>
              <a:t>Department of Physiology</a:t>
            </a:r>
          </a:p>
          <a:p>
            <a:r>
              <a:rPr lang="en-US" dirty="0" smtClean="0"/>
              <a:t>Faculty of Medicine</a:t>
            </a:r>
          </a:p>
          <a:p>
            <a:r>
              <a:rPr lang="en-US" dirty="0" smtClean="0"/>
              <a:t>University of </a:t>
            </a:r>
            <a:r>
              <a:rPr lang="en-US" dirty="0" err="1" smtClean="0"/>
              <a:t>Kelaniya</a:t>
            </a:r>
            <a:endParaRPr lang="en-US" dirty="0" smtClean="0"/>
          </a:p>
          <a:p>
            <a:endParaRPr lang="en-US" dirty="0"/>
          </a:p>
        </p:txBody>
      </p:sp>
    </p:spTree>
    <p:extLst>
      <p:ext uri="{BB962C8B-B14F-4D97-AF65-F5344CB8AC3E}">
        <p14:creationId xmlns:p14="http://schemas.microsoft.com/office/powerpoint/2010/main" val="18146772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descr="http://www.uptomed.ir/Digimed.ir/ganong-review-of-medical-physiology/Ganong_Review_of_Medical_Physiology/VII.%20Respiratory%20Physiology/35.%20Pulmonary%20Function_files/loadBinary_010.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81416" y="514866"/>
            <a:ext cx="6781800" cy="573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1494302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buNone/>
            </a:pPr>
            <a:r>
              <a:rPr lang="en-US" dirty="0" smtClean="0"/>
              <a:t>What is </a:t>
            </a:r>
          </a:p>
          <a:p>
            <a:r>
              <a:rPr lang="en-US" altLang="en-US" dirty="0"/>
              <a:t>Static </a:t>
            </a:r>
            <a:r>
              <a:rPr lang="en-US" altLang="en-US" dirty="0" smtClean="0"/>
              <a:t>compliance? Compliance with no movement of air into or out of the lungs</a:t>
            </a:r>
            <a:endParaRPr lang="en-US" altLang="en-US" dirty="0"/>
          </a:p>
          <a:p>
            <a:endParaRPr lang="en-US" altLang="en-US" dirty="0"/>
          </a:p>
          <a:p>
            <a:r>
              <a:rPr lang="en-US" altLang="en-US" dirty="0"/>
              <a:t>Dynamic </a:t>
            </a:r>
            <a:r>
              <a:rPr lang="en-US" altLang="en-US" dirty="0" smtClean="0"/>
              <a:t>compliance? Compliance during periods of gas flow</a:t>
            </a:r>
            <a:endParaRPr lang="en-US" altLang="en-US" dirty="0"/>
          </a:p>
          <a:p>
            <a:endParaRPr lang="en-US" altLang="en-US" dirty="0"/>
          </a:p>
          <a:p>
            <a:r>
              <a:rPr lang="en-US" altLang="en-US" dirty="0"/>
              <a:t>Specific </a:t>
            </a:r>
            <a:r>
              <a:rPr lang="en-US" altLang="en-US" dirty="0" smtClean="0"/>
              <a:t>compliance? Compliance measured per unit lung volume</a:t>
            </a:r>
            <a:endParaRPr lang="en-US" altLang="en-US" dirty="0"/>
          </a:p>
          <a:p>
            <a:endParaRPr lang="en-US" dirty="0"/>
          </a:p>
        </p:txBody>
      </p:sp>
      <p:sp>
        <p:nvSpPr>
          <p:cNvPr id="4" name="Title 3"/>
          <p:cNvSpPr>
            <a:spLocks noGrp="1"/>
          </p:cNvSpPr>
          <p:nvPr>
            <p:ph type="title"/>
          </p:nvPr>
        </p:nvSpPr>
        <p:spPr/>
        <p:txBody>
          <a:bodyPr/>
          <a:lstStyle/>
          <a:p>
            <a:endParaRPr lang="en-US"/>
          </a:p>
        </p:txBody>
      </p:sp>
    </p:spTree>
    <p:extLst>
      <p:ext uri="{BB962C8B-B14F-4D97-AF65-F5344CB8AC3E}">
        <p14:creationId xmlns:p14="http://schemas.microsoft.com/office/powerpoint/2010/main" val="26001798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Elasticity</a:t>
            </a:r>
            <a:endParaRPr lang="en-US" dirty="0"/>
          </a:p>
        </p:txBody>
      </p:sp>
      <p:sp>
        <p:nvSpPr>
          <p:cNvPr id="3" name="Content Placeholder 2"/>
          <p:cNvSpPr>
            <a:spLocks noGrp="1"/>
          </p:cNvSpPr>
          <p:nvPr>
            <p:ph idx="1"/>
          </p:nvPr>
        </p:nvSpPr>
        <p:spPr/>
        <p:txBody>
          <a:bodyPr/>
          <a:lstStyle/>
          <a:p>
            <a:r>
              <a:rPr lang="en-GB" altLang="en-US" dirty="0"/>
              <a:t>Property of a material to change its shape when force is applied and to return to its initial shape when the force is removed</a:t>
            </a:r>
          </a:p>
          <a:p>
            <a:endParaRPr lang="en-GB" altLang="en-US" dirty="0"/>
          </a:p>
          <a:p>
            <a:r>
              <a:rPr lang="en-GB" altLang="en-US" dirty="0"/>
              <a:t>Elastic properties of the </a:t>
            </a:r>
            <a:r>
              <a:rPr lang="en-GB" altLang="en-US" dirty="0" smtClean="0"/>
              <a:t>lung (</a:t>
            </a:r>
            <a:r>
              <a:rPr lang="en-GB" altLang="en-US" dirty="0" err="1" smtClean="0"/>
              <a:t>elastance</a:t>
            </a:r>
            <a:r>
              <a:rPr lang="en-GB" altLang="en-US" dirty="0" smtClean="0"/>
              <a:t>) is </a:t>
            </a:r>
            <a:r>
              <a:rPr lang="en-GB" altLang="en-US" dirty="0"/>
              <a:t>important to bring about quiet expiration</a:t>
            </a:r>
          </a:p>
          <a:p>
            <a:endParaRPr lang="en-GB" altLang="en-US" dirty="0"/>
          </a:p>
          <a:p>
            <a:r>
              <a:rPr lang="en-GB" altLang="en-US" dirty="0" smtClean="0"/>
              <a:t>Elasticity/ recoil tendency </a:t>
            </a:r>
            <a:r>
              <a:rPr lang="en-GB" altLang="en-US" dirty="0"/>
              <a:t>opposes lung inflation</a:t>
            </a:r>
          </a:p>
          <a:p>
            <a:endParaRPr lang="en-US" dirty="0"/>
          </a:p>
        </p:txBody>
      </p:sp>
    </p:spTree>
    <p:extLst>
      <p:ext uri="{BB962C8B-B14F-4D97-AF65-F5344CB8AC3E}">
        <p14:creationId xmlns:p14="http://schemas.microsoft.com/office/powerpoint/2010/main" val="13810107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Elastance</a:t>
            </a:r>
            <a:r>
              <a:rPr lang="en-US" dirty="0" smtClean="0"/>
              <a:t> ( Elastic resistance)</a:t>
            </a:r>
            <a:endParaRPr lang="en-US" dirty="0"/>
          </a:p>
        </p:txBody>
      </p:sp>
      <p:sp>
        <p:nvSpPr>
          <p:cNvPr id="3" name="Content Placeholder 2"/>
          <p:cNvSpPr>
            <a:spLocks noGrp="1"/>
          </p:cNvSpPr>
          <p:nvPr>
            <p:ph idx="1"/>
          </p:nvPr>
        </p:nvSpPr>
        <p:spPr/>
        <p:txBody>
          <a:bodyPr/>
          <a:lstStyle/>
          <a:p>
            <a:pPr>
              <a:defRPr/>
            </a:pPr>
            <a:r>
              <a:rPr lang="en-GB" dirty="0"/>
              <a:t>The resistance to expansion </a:t>
            </a:r>
          </a:p>
          <a:p>
            <a:pPr>
              <a:defRPr/>
            </a:pPr>
            <a:endParaRPr lang="en-GB" dirty="0"/>
          </a:p>
          <a:p>
            <a:pPr>
              <a:defRPr/>
            </a:pPr>
            <a:r>
              <a:rPr lang="en-GB" dirty="0">
                <a:solidFill>
                  <a:srgbClr val="FF0000"/>
                </a:solidFill>
              </a:rPr>
              <a:t>is the reciprocal of compliance</a:t>
            </a:r>
          </a:p>
          <a:p>
            <a:pPr marL="0" indent="0">
              <a:buNone/>
              <a:defRPr/>
            </a:pPr>
            <a:r>
              <a:rPr lang="en-GB" dirty="0">
                <a:solidFill>
                  <a:srgbClr val="FF0000"/>
                </a:solidFill>
              </a:rPr>
              <a:t>	 Elastance = 1/Compliance= ∆P/ ∆V </a:t>
            </a:r>
          </a:p>
          <a:p>
            <a:pPr>
              <a:defRPr/>
            </a:pPr>
            <a:endParaRPr lang="en-GB" dirty="0"/>
          </a:p>
          <a:p>
            <a:pPr>
              <a:defRPr/>
            </a:pPr>
            <a:r>
              <a:rPr lang="en-GB" dirty="0"/>
              <a:t>Contributes to </a:t>
            </a:r>
            <a:r>
              <a:rPr lang="en-US" dirty="0"/>
              <a:t>the </a:t>
            </a:r>
            <a:r>
              <a:rPr lang="en-US" u="sng" dirty="0"/>
              <a:t>recoil tendency</a:t>
            </a:r>
          </a:p>
          <a:p>
            <a:endParaRPr lang="en-US" dirty="0"/>
          </a:p>
        </p:txBody>
      </p:sp>
    </p:spTree>
    <p:extLst>
      <p:ext uri="{BB962C8B-B14F-4D97-AF65-F5344CB8AC3E}">
        <p14:creationId xmlns:p14="http://schemas.microsoft.com/office/powerpoint/2010/main" val="20893925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734291"/>
            <a:ext cx="10515600" cy="5442672"/>
          </a:xfrm>
        </p:spPr>
        <p:txBody>
          <a:bodyPr>
            <a:normAutofit/>
          </a:bodyPr>
          <a:lstStyle/>
          <a:p>
            <a:pPr>
              <a:defRPr/>
            </a:pPr>
            <a:r>
              <a:rPr lang="en-GB" dirty="0"/>
              <a:t>The elastance of the respiratory system</a:t>
            </a:r>
          </a:p>
          <a:p>
            <a:pPr marL="0" indent="0">
              <a:buNone/>
              <a:defRPr/>
            </a:pPr>
            <a:r>
              <a:rPr lang="en-GB" dirty="0"/>
              <a:t>	= elastance of the lungs + elastance of the chest wall </a:t>
            </a:r>
          </a:p>
          <a:p>
            <a:pPr marL="457200" lvl="1" indent="0">
              <a:buNone/>
              <a:defRPr/>
            </a:pPr>
            <a:endParaRPr lang="en-GB" sz="2800" dirty="0"/>
          </a:p>
          <a:p>
            <a:pPr lvl="1">
              <a:defRPr/>
            </a:pPr>
            <a:endParaRPr lang="en-GB" sz="2800" dirty="0"/>
          </a:p>
          <a:p>
            <a:pPr>
              <a:defRPr/>
            </a:pPr>
            <a:r>
              <a:rPr lang="en-GB" dirty="0"/>
              <a:t>Elastance of lungs</a:t>
            </a:r>
          </a:p>
          <a:p>
            <a:pPr lvl="1">
              <a:defRPr/>
            </a:pPr>
            <a:r>
              <a:rPr lang="en-GB" sz="2800" dirty="0">
                <a:solidFill>
                  <a:srgbClr val="FF0000"/>
                </a:solidFill>
              </a:rPr>
              <a:t>Elastic recoil forces exerted by elastin </a:t>
            </a:r>
            <a:r>
              <a:rPr lang="en-GB" sz="2800" dirty="0" smtClean="0">
                <a:solidFill>
                  <a:srgbClr val="FF0000"/>
                </a:solidFill>
              </a:rPr>
              <a:t>fibres </a:t>
            </a:r>
            <a:r>
              <a:rPr lang="en-GB" sz="2800" dirty="0"/>
              <a:t>in the pulmonary </a:t>
            </a:r>
            <a:r>
              <a:rPr lang="en-GB" sz="2800" dirty="0" err="1"/>
              <a:t>interstitium</a:t>
            </a:r>
            <a:endParaRPr lang="en-GB" sz="2800" dirty="0"/>
          </a:p>
          <a:p>
            <a:pPr lvl="1">
              <a:defRPr/>
            </a:pPr>
            <a:r>
              <a:rPr lang="en-GB" sz="2800" dirty="0">
                <a:solidFill>
                  <a:srgbClr val="FF0000"/>
                </a:solidFill>
              </a:rPr>
              <a:t>Forces due to the surface tension </a:t>
            </a:r>
            <a:r>
              <a:rPr lang="en-GB" sz="2800" dirty="0"/>
              <a:t>occurring at the air-interstitial fluid interface</a:t>
            </a:r>
          </a:p>
          <a:p>
            <a:pPr>
              <a:defRPr/>
            </a:pPr>
            <a:endParaRPr lang="en-GB" dirty="0"/>
          </a:p>
          <a:p>
            <a:endParaRPr lang="en-US" dirty="0"/>
          </a:p>
        </p:txBody>
      </p:sp>
    </p:spTree>
    <p:extLst>
      <p:ext uri="{BB962C8B-B14F-4D97-AF65-F5344CB8AC3E}">
        <p14:creationId xmlns:p14="http://schemas.microsoft.com/office/powerpoint/2010/main" val="171393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SURFACE TENSION</a:t>
            </a:r>
            <a:endParaRPr lang="en-US" dirty="0"/>
          </a:p>
        </p:txBody>
      </p:sp>
      <p:pic>
        <p:nvPicPr>
          <p:cNvPr id="4" name="Content Placeholder 3"/>
          <p:cNvPicPr>
            <a:picLocks noGrp="1" noChangeAspect="1"/>
          </p:cNvPicPr>
          <p:nvPr>
            <p:ph idx="1"/>
          </p:nvPr>
        </p:nvPicPr>
        <p:blipFill>
          <a:blip r:embed="rId2"/>
          <a:stretch>
            <a:fillRect/>
          </a:stretch>
        </p:blipFill>
        <p:spPr>
          <a:xfrm>
            <a:off x="1247775" y="1690688"/>
            <a:ext cx="3698298" cy="3790100"/>
          </a:xfrm>
          <a:prstGeom prst="rect">
            <a:avLst/>
          </a:prstGeom>
        </p:spPr>
      </p:pic>
      <p:sp>
        <p:nvSpPr>
          <p:cNvPr id="5" name="TextBox 4"/>
          <p:cNvSpPr txBox="1"/>
          <p:nvPr/>
        </p:nvSpPr>
        <p:spPr>
          <a:xfrm>
            <a:off x="5652655" y="1690688"/>
            <a:ext cx="5569527" cy="3046988"/>
          </a:xfrm>
          <a:prstGeom prst="rect">
            <a:avLst/>
          </a:prstGeom>
          <a:noFill/>
        </p:spPr>
        <p:txBody>
          <a:bodyPr wrap="square" rtlCol="0">
            <a:spAutoFit/>
          </a:bodyPr>
          <a:lstStyle/>
          <a:p>
            <a:r>
              <a:rPr lang="en-US" sz="2400" dirty="0"/>
              <a:t>The </a:t>
            </a:r>
            <a:r>
              <a:rPr lang="en-US" sz="2400" u="sng" dirty="0">
                <a:hlinkClick r:id="rId3"/>
              </a:rPr>
              <a:t>cohesive forces</a:t>
            </a:r>
            <a:r>
              <a:rPr lang="en-US" sz="2400" dirty="0"/>
              <a:t> between liquid molecules are responsible for the phenomenon known as surface tension. The molecules at the surface </a:t>
            </a:r>
            <a:r>
              <a:rPr lang="en-US" sz="2400" dirty="0" smtClean="0"/>
              <a:t>of </a:t>
            </a:r>
            <a:r>
              <a:rPr lang="en-US" sz="2400" dirty="0"/>
              <a:t>water do not have other water molecules on all sides of them and consequently they cohere more strongly to those directly associated with them </a:t>
            </a:r>
          </a:p>
        </p:txBody>
      </p:sp>
    </p:spTree>
    <p:extLst>
      <p:ext uri="{BB962C8B-B14F-4D97-AF65-F5344CB8AC3E}">
        <p14:creationId xmlns:p14="http://schemas.microsoft.com/office/powerpoint/2010/main" val="36957921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SURFACE TENSION</a:t>
            </a:r>
          </a:p>
        </p:txBody>
      </p:sp>
      <p:pic>
        <p:nvPicPr>
          <p:cNvPr id="4" name="Content Placeholder 3"/>
          <p:cNvPicPr>
            <a:picLocks noGrp="1" noChangeAspect="1"/>
          </p:cNvPicPr>
          <p:nvPr>
            <p:ph idx="1"/>
          </p:nvPr>
        </p:nvPicPr>
        <p:blipFill>
          <a:blip r:embed="rId2"/>
          <a:stretch>
            <a:fillRect/>
          </a:stretch>
        </p:blipFill>
        <p:spPr>
          <a:xfrm>
            <a:off x="726931" y="2159938"/>
            <a:ext cx="4686487" cy="3118644"/>
          </a:xfrm>
          <a:prstGeom prst="rect">
            <a:avLst/>
          </a:prstGeom>
        </p:spPr>
      </p:pic>
      <p:pic>
        <p:nvPicPr>
          <p:cNvPr id="5" name="Picture 4"/>
          <p:cNvPicPr>
            <a:picLocks noChangeAspect="1"/>
          </p:cNvPicPr>
          <p:nvPr/>
        </p:nvPicPr>
        <p:blipFill>
          <a:blip r:embed="rId3"/>
          <a:stretch>
            <a:fillRect/>
          </a:stretch>
        </p:blipFill>
        <p:spPr>
          <a:xfrm>
            <a:off x="5413418" y="2159938"/>
            <a:ext cx="4700400" cy="3127902"/>
          </a:xfrm>
          <a:prstGeom prst="rect">
            <a:avLst/>
          </a:prstGeom>
        </p:spPr>
      </p:pic>
    </p:spTree>
    <p:extLst>
      <p:ext uri="{BB962C8B-B14F-4D97-AF65-F5344CB8AC3E}">
        <p14:creationId xmlns:p14="http://schemas.microsoft.com/office/powerpoint/2010/main" val="11776012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a:srcRect l="62888"/>
          <a:stretch/>
        </p:blipFill>
        <p:spPr>
          <a:xfrm>
            <a:off x="9528182" y="3274876"/>
            <a:ext cx="1953491" cy="2648572"/>
          </a:xfrm>
          <a:prstGeom prst="rect">
            <a:avLst/>
          </a:prstGeom>
        </p:spPr>
      </p:pic>
      <p:sp>
        <p:nvSpPr>
          <p:cNvPr id="2" name="Title 1"/>
          <p:cNvSpPr>
            <a:spLocks noGrp="1"/>
          </p:cNvSpPr>
          <p:nvPr>
            <p:ph type="title"/>
          </p:nvPr>
        </p:nvSpPr>
        <p:spPr/>
        <p:txBody>
          <a:bodyPr/>
          <a:lstStyle/>
          <a:p>
            <a:r>
              <a:rPr lang="en-US" b="1" dirty="0" err="1"/>
              <a:t>LaPlace's</a:t>
            </a:r>
            <a:r>
              <a:rPr lang="en-US" b="1" dirty="0"/>
              <a:t> Law</a:t>
            </a:r>
            <a:br>
              <a:rPr lang="en-US" b="1" dirty="0"/>
            </a:br>
            <a:endParaRPr lang="en-US" dirty="0"/>
          </a:p>
        </p:txBody>
      </p:sp>
      <p:sp>
        <p:nvSpPr>
          <p:cNvPr id="3" name="Content Placeholder 2"/>
          <p:cNvSpPr>
            <a:spLocks noGrp="1"/>
          </p:cNvSpPr>
          <p:nvPr>
            <p:ph idx="1"/>
          </p:nvPr>
        </p:nvSpPr>
        <p:spPr>
          <a:xfrm>
            <a:off x="838200" y="1825624"/>
            <a:ext cx="10515600" cy="4381211"/>
          </a:xfrm>
        </p:spPr>
        <p:txBody>
          <a:bodyPr/>
          <a:lstStyle/>
          <a:p>
            <a:r>
              <a:rPr lang="en-US" dirty="0" smtClean="0"/>
              <a:t>The </a:t>
            </a:r>
            <a:r>
              <a:rPr lang="en-US" dirty="0"/>
              <a:t>larger the vessel radius, the larger the wall tension required to withstand a given internal fluid pressure</a:t>
            </a:r>
            <a:r>
              <a:rPr lang="en-US" dirty="0" smtClean="0"/>
              <a:t>.</a:t>
            </a:r>
          </a:p>
          <a:p>
            <a:pPr marL="0" indent="0">
              <a:buNone/>
            </a:pPr>
            <a:endParaRPr lang="en-US" dirty="0"/>
          </a:p>
          <a:p>
            <a:pPr>
              <a:defRPr/>
            </a:pPr>
            <a:r>
              <a:rPr lang="en-GB" sz="2400" b="1" dirty="0">
                <a:solidFill>
                  <a:srgbClr val="FF0000"/>
                </a:solidFill>
              </a:rPr>
              <a:t>Tension </a:t>
            </a:r>
            <a:r>
              <a:rPr lang="en-GB" sz="2400" dirty="0"/>
              <a:t>in the wall of a </a:t>
            </a:r>
            <a:r>
              <a:rPr lang="en-GB" sz="2400" dirty="0" smtClean="0"/>
              <a:t>sphere(T</a:t>
            </a:r>
            <a:r>
              <a:rPr lang="en-GB" sz="2400" dirty="0"/>
              <a:t>) </a:t>
            </a:r>
            <a:r>
              <a:rPr lang="en-GB" sz="2400" dirty="0" smtClean="0"/>
              <a:t>= </a:t>
            </a:r>
            <a:r>
              <a:rPr lang="en-GB" sz="2400" u="sng" dirty="0" smtClean="0"/>
              <a:t>transmural pressure (P) x </a:t>
            </a:r>
            <a:r>
              <a:rPr lang="en-GB" sz="2400" b="1" u="sng" dirty="0" smtClean="0">
                <a:solidFill>
                  <a:srgbClr val="FF0000"/>
                </a:solidFill>
              </a:rPr>
              <a:t>radius (r)</a:t>
            </a:r>
            <a:r>
              <a:rPr lang="en-GB" sz="2400" b="1" dirty="0" smtClean="0">
                <a:solidFill>
                  <a:srgbClr val="FF0000"/>
                </a:solidFill>
              </a:rPr>
              <a:t> </a:t>
            </a:r>
          </a:p>
          <a:p>
            <a:pPr marL="0" indent="0">
              <a:buNone/>
              <a:defRPr/>
            </a:pPr>
            <a:r>
              <a:rPr lang="en-GB" sz="2400" dirty="0"/>
              <a:t>	     </a:t>
            </a:r>
            <a:r>
              <a:rPr lang="en-GB" sz="2400" dirty="0" smtClean="0"/>
              <a:t>						 2</a:t>
            </a:r>
            <a:endParaRPr lang="en-GB" sz="2400" dirty="0"/>
          </a:p>
          <a:p>
            <a:endParaRPr lang="en-US" dirty="0"/>
          </a:p>
        </p:txBody>
      </p:sp>
    </p:spTree>
    <p:extLst>
      <p:ext uri="{BB962C8B-B14F-4D97-AF65-F5344CB8AC3E}">
        <p14:creationId xmlns:p14="http://schemas.microsoft.com/office/powerpoint/2010/main" val="31777939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4129846" y="675697"/>
            <a:ext cx="3864227" cy="5839684"/>
          </a:xfrm>
          <a:prstGeom prst="rect">
            <a:avLst/>
          </a:prstGeom>
        </p:spPr>
      </p:pic>
    </p:spTree>
    <p:extLst>
      <p:ext uri="{BB962C8B-B14F-4D97-AF65-F5344CB8AC3E}">
        <p14:creationId xmlns:p14="http://schemas.microsoft.com/office/powerpoint/2010/main" val="8402368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Formation of Surfactant</a:t>
            </a:r>
            <a:endParaRPr lang="en-US" dirty="0"/>
          </a:p>
        </p:txBody>
      </p:sp>
      <p:pic>
        <p:nvPicPr>
          <p:cNvPr id="4" name="Content Placeholder 3"/>
          <p:cNvPicPr>
            <a:picLocks noGrp="1" noChangeAspect="1"/>
          </p:cNvPicPr>
          <p:nvPr>
            <p:ph idx="1"/>
          </p:nvPr>
        </p:nvPicPr>
        <p:blipFill>
          <a:blip r:embed="rId2"/>
          <a:stretch>
            <a:fillRect/>
          </a:stretch>
        </p:blipFill>
        <p:spPr>
          <a:xfrm>
            <a:off x="1048613" y="1593843"/>
            <a:ext cx="4733124" cy="3743901"/>
          </a:xfrm>
          <a:prstGeom prst="rect">
            <a:avLst/>
          </a:prstGeom>
        </p:spPr>
      </p:pic>
      <p:sp>
        <p:nvSpPr>
          <p:cNvPr id="5" name="Rectangle 4"/>
          <p:cNvSpPr/>
          <p:nvPr/>
        </p:nvSpPr>
        <p:spPr>
          <a:xfrm>
            <a:off x="5918888" y="1593843"/>
            <a:ext cx="5645325" cy="4524315"/>
          </a:xfrm>
          <a:prstGeom prst="rect">
            <a:avLst/>
          </a:prstGeom>
        </p:spPr>
        <p:txBody>
          <a:bodyPr wrap="square">
            <a:spAutoFit/>
          </a:bodyPr>
          <a:lstStyle/>
          <a:p>
            <a:pPr marL="342900" indent="-342900">
              <a:buFont typeface="Arial" panose="020B0604020202020204" pitchFamily="34" charset="0"/>
              <a:buChar char="•"/>
            </a:pPr>
            <a:r>
              <a:rPr lang="en-US" sz="2400" dirty="0" smtClean="0"/>
              <a:t>90</a:t>
            </a:r>
            <a:r>
              <a:rPr lang="en-US" sz="2400" dirty="0"/>
              <a:t>% lipids (of which 2/3rd is </a:t>
            </a:r>
            <a:r>
              <a:rPr lang="en-US" sz="2400" dirty="0" err="1"/>
              <a:t>dipalmitoyl</a:t>
            </a:r>
            <a:r>
              <a:rPr lang="en-US" sz="2400" dirty="0"/>
              <a:t> </a:t>
            </a:r>
            <a:r>
              <a:rPr lang="en-US" sz="2400" dirty="0" err="1"/>
              <a:t>phosphatidyl</a:t>
            </a:r>
            <a:r>
              <a:rPr lang="en-US" sz="2400" dirty="0"/>
              <a:t> choline) </a:t>
            </a:r>
            <a:endParaRPr lang="en-US" sz="2400" dirty="0" smtClean="0"/>
          </a:p>
          <a:p>
            <a:pPr marL="342900" indent="-342900">
              <a:buFont typeface="Arial" panose="020B0604020202020204" pitchFamily="34" charset="0"/>
              <a:buChar char="•"/>
            </a:pPr>
            <a:r>
              <a:rPr lang="en-US" sz="2400" dirty="0" smtClean="0"/>
              <a:t>10</a:t>
            </a:r>
            <a:r>
              <a:rPr lang="en-US" sz="2400" dirty="0"/>
              <a:t>% protein</a:t>
            </a:r>
          </a:p>
          <a:p>
            <a:endParaRPr lang="en-US" sz="2400" dirty="0"/>
          </a:p>
          <a:p>
            <a:r>
              <a:rPr lang="en-US" sz="2400" dirty="0"/>
              <a:t>Secreted in response to beta adrenergic stimulation and the synthesis is increased by corticosteroids</a:t>
            </a:r>
          </a:p>
          <a:p>
            <a:endParaRPr lang="en-US" sz="2400" dirty="0"/>
          </a:p>
          <a:p>
            <a:r>
              <a:rPr lang="en-US" sz="2400" dirty="0"/>
              <a:t>Acts as a detergent and converts the air-fluid interface into an air-surfactant interface</a:t>
            </a:r>
          </a:p>
          <a:p>
            <a:endParaRPr lang="en-US" sz="2400" dirty="0"/>
          </a:p>
        </p:txBody>
      </p:sp>
    </p:spTree>
    <p:extLst>
      <p:ext uri="{BB962C8B-B14F-4D97-AF65-F5344CB8AC3E}">
        <p14:creationId xmlns:p14="http://schemas.microsoft.com/office/powerpoint/2010/main" val="32381862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lnSpcReduction="10000"/>
          </a:bodyPr>
          <a:lstStyle/>
          <a:p>
            <a:r>
              <a:rPr lang="en-GB" altLang="en-US" dirty="0" smtClean="0"/>
              <a:t>Compliance</a:t>
            </a:r>
          </a:p>
          <a:p>
            <a:r>
              <a:rPr lang="en-GB" altLang="en-US" dirty="0" smtClean="0"/>
              <a:t>Recoil </a:t>
            </a:r>
            <a:r>
              <a:rPr lang="en-GB" altLang="en-US" dirty="0"/>
              <a:t>tendency</a:t>
            </a:r>
          </a:p>
          <a:p>
            <a:pPr lvl="1"/>
            <a:r>
              <a:rPr lang="en-GB" altLang="en-US" dirty="0"/>
              <a:t>Elasticity</a:t>
            </a:r>
          </a:p>
          <a:p>
            <a:pPr lvl="2"/>
            <a:r>
              <a:rPr lang="en-GB" altLang="en-US" dirty="0"/>
              <a:t>Lung compliance</a:t>
            </a:r>
          </a:p>
          <a:p>
            <a:pPr lvl="2"/>
            <a:r>
              <a:rPr lang="en-GB" altLang="en-US" dirty="0"/>
              <a:t>Lung elastance</a:t>
            </a:r>
          </a:p>
          <a:p>
            <a:pPr lvl="1"/>
            <a:r>
              <a:rPr lang="en-GB" altLang="en-US" dirty="0"/>
              <a:t>Surface tension</a:t>
            </a:r>
          </a:p>
          <a:p>
            <a:pPr lvl="1"/>
            <a:endParaRPr lang="en-GB" altLang="en-US" dirty="0"/>
          </a:p>
          <a:p>
            <a:r>
              <a:rPr lang="en-GB" altLang="en-US" dirty="0"/>
              <a:t>Role of surfactant</a:t>
            </a:r>
          </a:p>
          <a:p>
            <a:endParaRPr lang="en-GB" altLang="en-US" dirty="0"/>
          </a:p>
          <a:p>
            <a:r>
              <a:rPr lang="en-GB" altLang="en-US" dirty="0"/>
              <a:t>Disorders associated with surfactant deficiency/ excess</a:t>
            </a:r>
          </a:p>
          <a:p>
            <a:endParaRPr lang="en-US" dirty="0"/>
          </a:p>
        </p:txBody>
      </p:sp>
    </p:spTree>
    <p:extLst>
      <p:ext uri="{BB962C8B-B14F-4D97-AF65-F5344CB8AC3E}">
        <p14:creationId xmlns:p14="http://schemas.microsoft.com/office/powerpoint/2010/main" val="2521974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latin typeface="Arial" panose="020B0604020202020204" pitchFamily="34" charset="0"/>
              </a:rPr>
              <a:t>Functions of surfactant</a:t>
            </a:r>
            <a:endParaRPr lang="en-US" dirty="0"/>
          </a:p>
        </p:txBody>
      </p:sp>
      <p:sp>
        <p:nvSpPr>
          <p:cNvPr id="4" name="Rectangle 3"/>
          <p:cNvSpPr>
            <a:spLocks noGrp="1" noChangeArrowheads="1"/>
          </p:cNvSpPr>
          <p:nvPr>
            <p:ph idx="1"/>
          </p:nvPr>
        </p:nvSpPr>
        <p:spPr/>
        <p:txBody>
          <a:bodyPr/>
          <a:lstStyle/>
          <a:p>
            <a:pPr marL="609600" indent="-609600" eaLnBrk="1" hangingPunct="1">
              <a:buFont typeface="Wingdings" panose="05000000000000000000" pitchFamily="2" charset="2"/>
              <a:buNone/>
            </a:pPr>
            <a:endParaRPr lang="en-US" altLang="en-US" dirty="0" smtClean="0">
              <a:solidFill>
                <a:schemeClr val="tx2"/>
              </a:solidFill>
            </a:endParaRPr>
          </a:p>
          <a:p>
            <a:pPr marL="609600" indent="-609600" eaLnBrk="1" hangingPunct="1">
              <a:buFont typeface="Wingdings" panose="05000000000000000000" pitchFamily="2" charset="2"/>
              <a:buAutoNum type="arabicPeriod"/>
            </a:pPr>
            <a:r>
              <a:rPr lang="en-US" altLang="en-US" dirty="0" smtClean="0"/>
              <a:t>Decreases surface tension and prevents collapse of alveoli</a:t>
            </a:r>
          </a:p>
          <a:p>
            <a:pPr marL="609600" indent="-609600" eaLnBrk="1" hangingPunct="1">
              <a:buFont typeface="Wingdings" panose="05000000000000000000" pitchFamily="2" charset="2"/>
              <a:buAutoNum type="arabicPeriod"/>
            </a:pPr>
            <a:endParaRPr lang="en-US" altLang="en-US" dirty="0" smtClean="0"/>
          </a:p>
          <a:p>
            <a:pPr marL="609600" indent="-609600" eaLnBrk="1" hangingPunct="1">
              <a:buFont typeface="Wingdings" panose="05000000000000000000" pitchFamily="2" charset="2"/>
              <a:buAutoNum type="arabicPeriod"/>
            </a:pPr>
            <a:r>
              <a:rPr lang="en-US" altLang="en-US" dirty="0" smtClean="0"/>
              <a:t>Stabilizes alveoli so that small alveoli do not empty in to large alveoli during expiration</a:t>
            </a:r>
          </a:p>
          <a:p>
            <a:pPr marL="609600" indent="-609600" eaLnBrk="1" hangingPunct="1">
              <a:buFont typeface="Wingdings" panose="05000000000000000000" pitchFamily="2" charset="2"/>
              <a:buAutoNum type="arabicPeriod"/>
            </a:pPr>
            <a:endParaRPr lang="en-US" altLang="en-US" dirty="0" smtClean="0"/>
          </a:p>
          <a:p>
            <a:pPr marL="609600" indent="-609600" eaLnBrk="1" hangingPunct="1">
              <a:buFont typeface="Wingdings" panose="05000000000000000000" pitchFamily="2" charset="2"/>
              <a:buAutoNum type="arabicPeriod"/>
            </a:pPr>
            <a:r>
              <a:rPr lang="en-US" altLang="en-US" dirty="0" smtClean="0"/>
              <a:t>Reduces fluid transudation in to alveolar spaces</a:t>
            </a:r>
          </a:p>
        </p:txBody>
      </p:sp>
    </p:spTree>
    <p:extLst>
      <p:ext uri="{BB962C8B-B14F-4D97-AF65-F5344CB8AC3E}">
        <p14:creationId xmlns:p14="http://schemas.microsoft.com/office/powerpoint/2010/main" val="38086509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2"/>
          <a:srcRect l="307" t="-5658" r="44192" b="5658"/>
          <a:stretch/>
        </p:blipFill>
        <p:spPr>
          <a:xfrm>
            <a:off x="1514368" y="0"/>
            <a:ext cx="5011123" cy="6366876"/>
          </a:xfrm>
          <a:prstGeom prst="rect">
            <a:avLst/>
          </a:prstGeom>
        </p:spPr>
      </p:pic>
      <p:pic>
        <p:nvPicPr>
          <p:cNvPr id="5" name="Picture 4"/>
          <p:cNvPicPr>
            <a:picLocks noChangeAspect="1"/>
          </p:cNvPicPr>
          <p:nvPr/>
        </p:nvPicPr>
        <p:blipFill>
          <a:blip r:embed="rId3"/>
          <a:stretch>
            <a:fillRect/>
          </a:stretch>
        </p:blipFill>
        <p:spPr>
          <a:xfrm>
            <a:off x="6853708" y="467947"/>
            <a:ext cx="4474150" cy="5898929"/>
          </a:xfrm>
          <a:prstGeom prst="rect">
            <a:avLst/>
          </a:prstGeom>
        </p:spPr>
      </p:pic>
    </p:spTree>
    <p:extLst>
      <p:ext uri="{BB962C8B-B14F-4D97-AF65-F5344CB8AC3E}">
        <p14:creationId xmlns:p14="http://schemas.microsoft.com/office/powerpoint/2010/main" val="33037631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srcRect l="52914" r="1333"/>
          <a:stretch/>
        </p:blipFill>
        <p:spPr>
          <a:xfrm>
            <a:off x="838201" y="365125"/>
            <a:ext cx="4133850" cy="6364776"/>
          </a:xfrm>
          <a:prstGeom prst="rect">
            <a:avLst/>
          </a:prstGeom>
        </p:spPr>
      </p:pic>
      <p:sp>
        <p:nvSpPr>
          <p:cNvPr id="6" name="Content Placeholder 5"/>
          <p:cNvSpPr>
            <a:spLocks noGrp="1"/>
          </p:cNvSpPr>
          <p:nvPr>
            <p:ph idx="1"/>
          </p:nvPr>
        </p:nvSpPr>
        <p:spPr>
          <a:xfrm>
            <a:off x="5361708" y="1690688"/>
            <a:ext cx="5992091" cy="4486275"/>
          </a:xfrm>
        </p:spPr>
        <p:txBody>
          <a:bodyPr/>
          <a:lstStyle/>
          <a:p>
            <a:r>
              <a:rPr lang="en-US" altLang="en-US" dirty="0"/>
              <a:t>Stabilizes alveoli so that small alveoli do not empty in to large alveoli during expiration</a:t>
            </a:r>
          </a:p>
          <a:p>
            <a:endParaRPr lang="en-US" dirty="0"/>
          </a:p>
        </p:txBody>
      </p:sp>
    </p:spTree>
    <p:extLst>
      <p:ext uri="{BB962C8B-B14F-4D97-AF65-F5344CB8AC3E}">
        <p14:creationId xmlns:p14="http://schemas.microsoft.com/office/powerpoint/2010/main" val="15395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users.atw.hu/blp6/BLP6/HTML/common/M9780323045827-022-f006.jp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b="3429"/>
          <a:stretch>
            <a:fillRect/>
          </a:stretch>
        </p:blipFill>
        <p:spPr bwMode="auto">
          <a:xfrm>
            <a:off x="838200" y="481734"/>
            <a:ext cx="4807240" cy="55172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2" descr="http://users.atw.hu/blp6/BLP6/HTML/common/M9780323045827-022-f007.jpg"/>
          <p:cNvPicPr>
            <a:picLocks noChangeAspect="1" noChangeArrowheads="1"/>
          </p:cNvPicPr>
          <p:nvPr/>
        </p:nvPicPr>
        <p:blipFill>
          <a:blip r:embed="rId3">
            <a:extLst>
              <a:ext uri="{28A0092B-C50C-407E-A947-70E740481C1C}">
                <a14:useLocalDpi xmlns:a14="http://schemas.microsoft.com/office/drawing/2010/main" val="0"/>
              </a:ext>
            </a:extLst>
          </a:blip>
          <a:srcRect t="5128" b="3845"/>
          <a:stretch>
            <a:fillRect/>
          </a:stretch>
        </p:blipFill>
        <p:spPr bwMode="auto">
          <a:xfrm>
            <a:off x="5804187" y="1267691"/>
            <a:ext cx="5813713" cy="44265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285222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2202713" y="634134"/>
            <a:ext cx="8299033" cy="5690766"/>
          </a:xfrm>
          <a:prstGeom prst="rect">
            <a:avLst/>
          </a:prstGeom>
        </p:spPr>
      </p:pic>
    </p:spTree>
    <p:extLst>
      <p:ext uri="{BB962C8B-B14F-4D97-AF65-F5344CB8AC3E}">
        <p14:creationId xmlns:p14="http://schemas.microsoft.com/office/powerpoint/2010/main" val="10767958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a:spLocks noGrp="1"/>
          </p:cNvSpPr>
          <p:nvPr>
            <p:ph idx="1"/>
          </p:nvPr>
        </p:nvSpPr>
        <p:spPr/>
        <p:txBody>
          <a:bodyPr/>
          <a:lstStyle/>
          <a:p>
            <a:pPr eaLnBrk="1" hangingPunct="1"/>
            <a:r>
              <a:rPr lang="en-GB" altLang="en-US" dirty="0" smtClean="0"/>
              <a:t>In the </a:t>
            </a:r>
            <a:r>
              <a:rPr lang="en-GB" altLang="en-US" b="1" dirty="0" smtClean="0">
                <a:solidFill>
                  <a:srgbClr val="FF0000"/>
                </a:solidFill>
              </a:rPr>
              <a:t>absence of surfactant</a:t>
            </a:r>
            <a:r>
              <a:rPr lang="en-GB" altLang="en-US" dirty="0" smtClean="0"/>
              <a:t>, the </a:t>
            </a:r>
            <a:r>
              <a:rPr lang="en-GB" altLang="en-US" dirty="0" err="1" smtClean="0"/>
              <a:t>transpulmonary</a:t>
            </a:r>
            <a:r>
              <a:rPr lang="en-GB" altLang="en-US" dirty="0" smtClean="0"/>
              <a:t> pressure will be INCREASED, and would lead </a:t>
            </a:r>
            <a:r>
              <a:rPr lang="en-GB" altLang="en-US" b="1" dirty="0" smtClean="0">
                <a:solidFill>
                  <a:srgbClr val="FF0000"/>
                </a:solidFill>
              </a:rPr>
              <a:t>to a net pressure gradient acting outwards (about 20mmHg)</a:t>
            </a:r>
          </a:p>
          <a:p>
            <a:pPr eaLnBrk="1" hangingPunct="1"/>
            <a:endParaRPr lang="en-GB" altLang="en-US" dirty="0" smtClean="0"/>
          </a:p>
          <a:p>
            <a:pPr eaLnBrk="1" hangingPunct="1"/>
            <a:r>
              <a:rPr lang="en-GB" altLang="en-US" dirty="0" smtClean="0"/>
              <a:t>Surfactant reduces the surface tension, reduces the </a:t>
            </a:r>
            <a:r>
              <a:rPr lang="en-GB" altLang="en-US" dirty="0" err="1" smtClean="0"/>
              <a:t>transpulmonary</a:t>
            </a:r>
            <a:r>
              <a:rPr lang="en-GB" altLang="en-US" dirty="0" smtClean="0"/>
              <a:t> pressure and the net pressure gradient acts inwards</a:t>
            </a:r>
          </a:p>
          <a:p>
            <a:pPr eaLnBrk="1" hangingPunct="1"/>
            <a:endParaRPr lang="en-GB" altLang="en-US" dirty="0" smtClean="0"/>
          </a:p>
          <a:p>
            <a:pPr eaLnBrk="1" hangingPunct="1"/>
            <a:r>
              <a:rPr lang="en-GB" altLang="en-US" dirty="0" smtClean="0"/>
              <a:t>Alveoli remain ‘moist’</a:t>
            </a:r>
          </a:p>
        </p:txBody>
      </p:sp>
      <p:sp>
        <p:nvSpPr>
          <p:cNvPr id="5" name="Title 1"/>
          <p:cNvSpPr>
            <a:spLocks noGrp="1"/>
          </p:cNvSpPr>
          <p:nvPr>
            <p:ph type="title"/>
          </p:nvPr>
        </p:nvSpPr>
        <p:spPr/>
        <p:txBody>
          <a:bodyPr/>
          <a:lstStyle/>
          <a:p>
            <a:pPr eaLnBrk="1" hangingPunct="1"/>
            <a:r>
              <a:rPr lang="en-GB" altLang="en-US" b="1" dirty="0" smtClean="0"/>
              <a:t>Reduction of fluid transudation</a:t>
            </a:r>
            <a:endParaRPr lang="en-GB" altLang="en-US" dirty="0" smtClean="0"/>
          </a:p>
        </p:txBody>
      </p:sp>
    </p:spTree>
    <p:extLst>
      <p:ext uri="{BB962C8B-B14F-4D97-AF65-F5344CB8AC3E}">
        <p14:creationId xmlns:p14="http://schemas.microsoft.com/office/powerpoint/2010/main" val="38155441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1"/>
          <p:cNvSpPr>
            <a:spLocks noGrp="1"/>
          </p:cNvSpPr>
          <p:nvPr>
            <p:ph type="title"/>
          </p:nvPr>
        </p:nvSpPr>
        <p:spPr/>
        <p:txBody>
          <a:bodyPr/>
          <a:lstStyle/>
          <a:p>
            <a:pPr algn="ctr"/>
            <a:r>
              <a:rPr lang="en-GB" altLang="en-US" sz="3600" b="1"/>
              <a:t>Disorders associated with surfactant</a:t>
            </a:r>
          </a:p>
        </p:txBody>
      </p:sp>
      <p:sp>
        <p:nvSpPr>
          <p:cNvPr id="4" name="Content Placeholder 3"/>
          <p:cNvSpPr>
            <a:spLocks noGrp="1"/>
          </p:cNvSpPr>
          <p:nvPr>
            <p:ph sz="half" idx="1"/>
          </p:nvPr>
        </p:nvSpPr>
        <p:spPr>
          <a:xfrm>
            <a:off x="2152650" y="1825626"/>
            <a:ext cx="3886200" cy="4727575"/>
          </a:xfrm>
          <a:ln>
            <a:solidFill>
              <a:schemeClr val="tx1"/>
            </a:solidFill>
          </a:ln>
        </p:spPr>
        <p:txBody>
          <a:bodyPr/>
          <a:lstStyle/>
          <a:p>
            <a:pPr>
              <a:defRPr/>
            </a:pPr>
            <a:r>
              <a:rPr lang="en-GB" dirty="0" smtClean="0"/>
              <a:t>Lack of surfactant</a:t>
            </a:r>
          </a:p>
          <a:p>
            <a:pPr>
              <a:defRPr/>
            </a:pPr>
            <a:endParaRPr lang="en-GB" dirty="0"/>
          </a:p>
          <a:p>
            <a:pPr marL="0" indent="0">
              <a:buNone/>
              <a:defRPr/>
            </a:pPr>
            <a:r>
              <a:rPr lang="en-GB" dirty="0" smtClean="0">
                <a:solidFill>
                  <a:srgbClr val="FF0000"/>
                </a:solidFill>
              </a:rPr>
              <a:t>Infant respiratory distress syndrome (IRDS)/ surfactant deficient disorder (SDD)</a:t>
            </a:r>
          </a:p>
          <a:p>
            <a:pPr marL="0" indent="0">
              <a:buNone/>
              <a:defRPr/>
            </a:pPr>
            <a:endParaRPr lang="en-GB" dirty="0" smtClean="0">
              <a:solidFill>
                <a:srgbClr val="FF0000"/>
              </a:solidFill>
            </a:endParaRPr>
          </a:p>
          <a:p>
            <a:pPr marL="0" indent="0">
              <a:buNone/>
              <a:defRPr/>
            </a:pPr>
            <a:r>
              <a:rPr lang="en-GB" sz="2400" i="1" dirty="0">
                <a:solidFill>
                  <a:srgbClr val="FF0000"/>
                </a:solidFill>
              </a:rPr>
              <a:t>Syndrome in premature infants caused by developmental insufficiency of surfactant</a:t>
            </a:r>
          </a:p>
        </p:txBody>
      </p:sp>
      <p:sp>
        <p:nvSpPr>
          <p:cNvPr id="5" name="Content Placeholder 4"/>
          <p:cNvSpPr>
            <a:spLocks noGrp="1"/>
          </p:cNvSpPr>
          <p:nvPr>
            <p:ph sz="half" idx="2"/>
          </p:nvPr>
        </p:nvSpPr>
        <p:spPr>
          <a:xfrm>
            <a:off x="6153150" y="1825626"/>
            <a:ext cx="4057650" cy="4727575"/>
          </a:xfrm>
          <a:ln>
            <a:solidFill>
              <a:schemeClr val="tx1"/>
            </a:solidFill>
          </a:ln>
        </p:spPr>
        <p:txBody>
          <a:bodyPr/>
          <a:lstStyle/>
          <a:p>
            <a:pPr>
              <a:defRPr/>
            </a:pPr>
            <a:r>
              <a:rPr lang="en-GB" dirty="0" smtClean="0"/>
              <a:t>Excess surfactant</a:t>
            </a:r>
          </a:p>
          <a:p>
            <a:pPr>
              <a:defRPr/>
            </a:pPr>
            <a:endParaRPr lang="en-GB" dirty="0"/>
          </a:p>
          <a:p>
            <a:pPr marL="0" indent="0">
              <a:buNone/>
              <a:defRPr/>
            </a:pPr>
            <a:r>
              <a:rPr lang="en-GB" dirty="0" smtClean="0"/>
              <a:t>Respiratory distress and pulmonary alveolar </a:t>
            </a:r>
            <a:r>
              <a:rPr lang="en-GB" dirty="0" err="1" smtClean="0"/>
              <a:t>proteinosis</a:t>
            </a:r>
            <a:endParaRPr lang="en-GB" dirty="0" smtClean="0"/>
          </a:p>
          <a:p>
            <a:pPr marL="0" indent="0">
              <a:buNone/>
              <a:defRPr/>
            </a:pPr>
            <a:endParaRPr lang="en-GB" dirty="0"/>
          </a:p>
          <a:p>
            <a:pPr marL="0" indent="0">
              <a:buNone/>
              <a:defRPr/>
            </a:pPr>
            <a:r>
              <a:rPr lang="en-GB" sz="2400" i="1" dirty="0"/>
              <a:t>Rare condition where abnormal accumulation of surfactant occurs within the alveoli, interfering with gas exchange</a:t>
            </a:r>
          </a:p>
        </p:txBody>
      </p:sp>
    </p:spTree>
    <p:extLst>
      <p:ext uri="{BB962C8B-B14F-4D97-AF65-F5344CB8AC3E}">
        <p14:creationId xmlns:p14="http://schemas.microsoft.com/office/powerpoint/2010/main" val="198636543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itle 1"/>
          <p:cNvSpPr>
            <a:spLocks noGrp="1"/>
          </p:cNvSpPr>
          <p:nvPr>
            <p:ph type="title"/>
          </p:nvPr>
        </p:nvSpPr>
        <p:spPr>
          <a:xfrm>
            <a:off x="2160588" y="17464"/>
            <a:ext cx="7886700" cy="973137"/>
          </a:xfrm>
        </p:spPr>
        <p:txBody>
          <a:bodyPr/>
          <a:lstStyle/>
          <a:p>
            <a:r>
              <a:rPr lang="en-GB" altLang="en-US" sz="4000" b="1"/>
              <a:t>Surfactant Deficient Disorder (SDD)</a:t>
            </a:r>
          </a:p>
        </p:txBody>
      </p:sp>
      <p:sp>
        <p:nvSpPr>
          <p:cNvPr id="39939" name="Content Placeholder 2"/>
          <p:cNvSpPr>
            <a:spLocks noGrp="1"/>
          </p:cNvSpPr>
          <p:nvPr>
            <p:ph idx="1"/>
          </p:nvPr>
        </p:nvSpPr>
        <p:spPr>
          <a:xfrm>
            <a:off x="2160588" y="1295399"/>
            <a:ext cx="9625012" cy="5439229"/>
          </a:xfrm>
        </p:spPr>
        <p:txBody>
          <a:bodyPr>
            <a:normAutofit/>
          </a:bodyPr>
          <a:lstStyle/>
          <a:p>
            <a:r>
              <a:rPr lang="en-US" altLang="en-US" sz="2400" dirty="0"/>
              <a:t>At birth : the 1</a:t>
            </a:r>
            <a:r>
              <a:rPr lang="en-US" altLang="en-US" sz="2400" baseline="30000" dirty="0"/>
              <a:t>st</a:t>
            </a:r>
            <a:r>
              <a:rPr lang="en-US" altLang="en-US" sz="2400" dirty="0"/>
              <a:t>  breath requires a marked change in </a:t>
            </a:r>
            <a:r>
              <a:rPr lang="en-US" altLang="en-US" sz="2400" dirty="0" err="1"/>
              <a:t>intrapleural</a:t>
            </a:r>
            <a:r>
              <a:rPr lang="en-US" altLang="en-US" sz="2400" dirty="0"/>
              <a:t> pressure  (-20 to -30 mmHg change) to expand the </a:t>
            </a:r>
            <a:r>
              <a:rPr lang="en-US" altLang="en-US" sz="2400" dirty="0" err="1"/>
              <a:t>atelectatic</a:t>
            </a:r>
            <a:r>
              <a:rPr lang="en-US" altLang="en-US" sz="2400" dirty="0"/>
              <a:t> lungs </a:t>
            </a:r>
          </a:p>
          <a:p>
            <a:r>
              <a:rPr lang="en-US" altLang="en-US" sz="2400" dirty="0"/>
              <a:t>The 2</a:t>
            </a:r>
            <a:r>
              <a:rPr lang="en-US" altLang="en-US" sz="2400" baseline="30000" dirty="0"/>
              <a:t>nd</a:t>
            </a:r>
            <a:r>
              <a:rPr lang="en-US" altLang="en-US" sz="2400" dirty="0"/>
              <a:t> breath needs only a slightly smaller pressure change as alveoli do not go back to fully collapsed state</a:t>
            </a:r>
          </a:p>
          <a:p>
            <a:endParaRPr lang="en-US" altLang="en-US" sz="2400" dirty="0"/>
          </a:p>
          <a:p>
            <a:r>
              <a:rPr lang="en-US" altLang="en-US" sz="2400" dirty="0">
                <a:solidFill>
                  <a:srgbClr val="FF0000"/>
                </a:solidFill>
              </a:rPr>
              <a:t>In surfactant deficiency, lungs tend to collapse on expiration</a:t>
            </a:r>
          </a:p>
          <a:p>
            <a:r>
              <a:rPr lang="en-US" altLang="en-US" sz="2400" dirty="0">
                <a:solidFill>
                  <a:srgbClr val="FF0000"/>
                </a:solidFill>
              </a:rPr>
              <a:t>Need high pressures to expand the lungs at every breath</a:t>
            </a:r>
          </a:p>
          <a:p>
            <a:r>
              <a:rPr lang="en-US" altLang="en-US" sz="2400" dirty="0">
                <a:solidFill>
                  <a:srgbClr val="FF0000"/>
                </a:solidFill>
              </a:rPr>
              <a:t>Results in hypoxia</a:t>
            </a:r>
          </a:p>
          <a:p>
            <a:r>
              <a:rPr lang="en-US" altLang="en-US" sz="2400" dirty="0">
                <a:solidFill>
                  <a:srgbClr val="FF0000"/>
                </a:solidFill>
              </a:rPr>
              <a:t>Increased work of breathing</a:t>
            </a:r>
          </a:p>
          <a:p>
            <a:r>
              <a:rPr lang="en-US" altLang="en-US" sz="2400" dirty="0">
                <a:solidFill>
                  <a:srgbClr val="FF0000"/>
                </a:solidFill>
              </a:rPr>
              <a:t>Respiratory muscle exhaustion → ‘distress’</a:t>
            </a:r>
          </a:p>
          <a:p>
            <a:r>
              <a:rPr lang="en-US" altLang="en-US" sz="2400" dirty="0">
                <a:solidFill>
                  <a:srgbClr val="FF0000"/>
                </a:solidFill>
              </a:rPr>
              <a:t>Hyaline membrane development </a:t>
            </a:r>
          </a:p>
          <a:p>
            <a:endParaRPr lang="en-US" altLang="en-US" sz="2400" dirty="0"/>
          </a:p>
          <a:p>
            <a:endParaRPr lang="en-GB" altLang="en-US" sz="2400" dirty="0"/>
          </a:p>
        </p:txBody>
      </p:sp>
    </p:spTree>
    <p:extLst>
      <p:ext uri="{BB962C8B-B14F-4D97-AF65-F5344CB8AC3E}">
        <p14:creationId xmlns:p14="http://schemas.microsoft.com/office/powerpoint/2010/main" val="404012798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9939">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9939">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9939">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9939">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9939">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993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le 1"/>
          <p:cNvSpPr>
            <a:spLocks noGrp="1"/>
          </p:cNvSpPr>
          <p:nvPr>
            <p:ph type="title"/>
          </p:nvPr>
        </p:nvSpPr>
        <p:spPr>
          <a:xfrm>
            <a:off x="2152650" y="-7938"/>
            <a:ext cx="7886700" cy="1325563"/>
          </a:xfrm>
        </p:spPr>
        <p:txBody>
          <a:bodyPr/>
          <a:lstStyle/>
          <a:p>
            <a:pPr algn="ctr"/>
            <a:r>
              <a:rPr lang="en-US" altLang="en-US" sz="3600">
                <a:latin typeface="Arial" panose="020B0604020202020204" pitchFamily="34" charset="0"/>
              </a:rPr>
              <a:t>Basis of treatment of SDD</a:t>
            </a:r>
            <a:endParaRPr lang="en-GB" altLang="en-US" sz="3600"/>
          </a:p>
        </p:txBody>
      </p:sp>
      <p:sp>
        <p:nvSpPr>
          <p:cNvPr id="40963" name="Content Placeholder 2"/>
          <p:cNvSpPr>
            <a:spLocks noGrp="1"/>
          </p:cNvSpPr>
          <p:nvPr>
            <p:ph idx="1"/>
          </p:nvPr>
        </p:nvSpPr>
        <p:spPr>
          <a:xfrm>
            <a:off x="624115" y="1333499"/>
            <a:ext cx="10827656" cy="5524501"/>
          </a:xfrm>
        </p:spPr>
        <p:txBody>
          <a:bodyPr/>
          <a:lstStyle/>
          <a:p>
            <a:r>
              <a:rPr lang="en-GB" altLang="en-US" sz="2400" dirty="0"/>
              <a:t>Mechanical ventilation(to do the work of breathing for the baby)</a:t>
            </a:r>
          </a:p>
          <a:p>
            <a:endParaRPr lang="en-GB" altLang="en-US" sz="2400" dirty="0"/>
          </a:p>
          <a:p>
            <a:r>
              <a:rPr lang="en-GB" altLang="en-US" sz="2400" dirty="0"/>
              <a:t>Supplemental oxygen (extra amounts of oxygen)</a:t>
            </a:r>
          </a:p>
          <a:p>
            <a:endParaRPr lang="en-GB" altLang="en-US" sz="2400" dirty="0"/>
          </a:p>
          <a:p>
            <a:r>
              <a:rPr lang="en-GB" altLang="en-US" sz="2400" dirty="0"/>
              <a:t>Continuous positive airway pressure (CPAP)</a:t>
            </a:r>
          </a:p>
          <a:p>
            <a:endParaRPr lang="en-GB" altLang="en-US" sz="2400" dirty="0"/>
          </a:p>
          <a:p>
            <a:r>
              <a:rPr lang="en-GB" altLang="en-US" sz="2400" dirty="0"/>
              <a:t>Surfactant replacement with artificial surfactant (human/ bovine) through the ET tube</a:t>
            </a:r>
          </a:p>
        </p:txBody>
      </p:sp>
    </p:spTree>
    <p:extLst>
      <p:ext uri="{BB962C8B-B14F-4D97-AF65-F5344CB8AC3E}">
        <p14:creationId xmlns:p14="http://schemas.microsoft.com/office/powerpoint/2010/main" val="102972327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96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0963">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0963">
                                            <p:txEl>
                                              <p:pRg st="4" end="4"/>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096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3"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6" name="Picture 2" descr="http://s2.hubimg.com/u/8243029_f52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2275" y="660400"/>
            <a:ext cx="5181600" cy="6297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1874838" y="76200"/>
            <a:ext cx="2659062" cy="584200"/>
          </a:xfrm>
          <a:prstGeom prst="rect">
            <a:avLst/>
          </a:prstGeom>
          <a:noFill/>
        </p:spPr>
        <p:txBody>
          <a:bodyPr>
            <a:spAutoFit/>
          </a:bodyPr>
          <a:lstStyle/>
          <a:p>
            <a:pPr>
              <a:defRPr/>
            </a:pPr>
            <a:r>
              <a:rPr lang="en-GB" sz="3200" b="1" dirty="0"/>
              <a:t>Lungs in SDD</a:t>
            </a:r>
          </a:p>
        </p:txBody>
      </p:sp>
      <p:pic>
        <p:nvPicPr>
          <p:cNvPr id="47108" name="Picture 6" descr="http://www.adhb.govt.nz/newborn/guidelines/Respiratory/CPAP/CPAPBaby.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36227" y="3964649"/>
            <a:ext cx="3612067" cy="2711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p:cNvSpPr txBox="1"/>
          <p:nvPr/>
        </p:nvSpPr>
        <p:spPr>
          <a:xfrm>
            <a:off x="8737600" y="3380449"/>
            <a:ext cx="2659062" cy="584200"/>
          </a:xfrm>
          <a:prstGeom prst="rect">
            <a:avLst/>
          </a:prstGeom>
          <a:noFill/>
        </p:spPr>
        <p:txBody>
          <a:bodyPr>
            <a:spAutoFit/>
          </a:bodyPr>
          <a:lstStyle/>
          <a:p>
            <a:pPr algn="ctr">
              <a:defRPr/>
            </a:pPr>
            <a:r>
              <a:rPr lang="en-GB" sz="3200" b="1" dirty="0"/>
              <a:t>CPAP</a:t>
            </a:r>
          </a:p>
        </p:txBody>
      </p:sp>
      <p:pic>
        <p:nvPicPr>
          <p:cNvPr id="3" name="Picture 2"/>
          <p:cNvPicPr>
            <a:picLocks noChangeAspect="1"/>
          </p:cNvPicPr>
          <p:nvPr/>
        </p:nvPicPr>
        <p:blipFill>
          <a:blip r:embed="rId4"/>
          <a:stretch>
            <a:fillRect/>
          </a:stretch>
        </p:blipFill>
        <p:spPr>
          <a:xfrm>
            <a:off x="7648415" y="133200"/>
            <a:ext cx="4099879" cy="2913678"/>
          </a:xfrm>
          <a:prstGeom prst="rect">
            <a:avLst/>
          </a:prstGeom>
        </p:spPr>
      </p:pic>
    </p:spTree>
    <p:extLst>
      <p:ext uri="{BB962C8B-B14F-4D97-AF65-F5344CB8AC3E}">
        <p14:creationId xmlns:p14="http://schemas.microsoft.com/office/powerpoint/2010/main" val="90739698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Compliance</a:t>
            </a:r>
            <a:endParaRPr lang="en-US" dirty="0"/>
          </a:p>
        </p:txBody>
      </p:sp>
      <p:sp>
        <p:nvSpPr>
          <p:cNvPr id="3" name="Content Placeholder 2"/>
          <p:cNvSpPr>
            <a:spLocks noGrp="1"/>
          </p:cNvSpPr>
          <p:nvPr>
            <p:ph idx="1"/>
          </p:nvPr>
        </p:nvSpPr>
        <p:spPr/>
        <p:txBody>
          <a:bodyPr/>
          <a:lstStyle/>
          <a:p>
            <a:r>
              <a:rPr lang="en-GB" altLang="en-US" dirty="0"/>
              <a:t>Is the ability of the lungs to expand </a:t>
            </a:r>
            <a:r>
              <a:rPr lang="en-GB" altLang="en-US" dirty="0" smtClean="0"/>
              <a:t>/ </a:t>
            </a:r>
            <a:r>
              <a:rPr lang="en-GB" altLang="en-US" dirty="0" err="1" smtClean="0"/>
              <a:t>distensibility</a:t>
            </a:r>
            <a:endParaRPr lang="en-GB" altLang="en-US" dirty="0"/>
          </a:p>
          <a:p>
            <a:endParaRPr lang="en-GB" altLang="en-US" dirty="0"/>
          </a:p>
          <a:p>
            <a:r>
              <a:rPr lang="en-GB" altLang="en-US" dirty="0"/>
              <a:t>Is the </a:t>
            </a:r>
            <a:r>
              <a:rPr lang="en-GB" altLang="en-US" dirty="0">
                <a:solidFill>
                  <a:srgbClr val="FF0000"/>
                </a:solidFill>
              </a:rPr>
              <a:t>volume change per unit pressure change</a:t>
            </a:r>
          </a:p>
          <a:p>
            <a:endParaRPr lang="en-GB" altLang="en-US" dirty="0"/>
          </a:p>
          <a:p>
            <a:r>
              <a:rPr lang="en-GB" altLang="en-US" dirty="0">
                <a:solidFill>
                  <a:srgbClr val="FF0000"/>
                </a:solidFill>
              </a:rPr>
              <a:t>∆V/∆P</a:t>
            </a:r>
          </a:p>
          <a:p>
            <a:endParaRPr lang="en-GB" altLang="en-US" dirty="0"/>
          </a:p>
          <a:p>
            <a:r>
              <a:rPr lang="en-US" altLang="en-US" sz="2400" dirty="0">
                <a:solidFill>
                  <a:srgbClr val="333333"/>
                </a:solidFill>
                <a:latin typeface="Verdana" panose="020B0604030504040204" pitchFamily="34" charset="0"/>
              </a:rPr>
              <a:t>Normal compliance is approximately 0.2 L/cm H</a:t>
            </a:r>
            <a:r>
              <a:rPr lang="en-US" altLang="en-US" sz="2400" baseline="-30000" dirty="0">
                <a:solidFill>
                  <a:srgbClr val="333333"/>
                </a:solidFill>
                <a:latin typeface="Verdana" panose="020B0604030504040204" pitchFamily="34" charset="0"/>
              </a:rPr>
              <a:t>2</a:t>
            </a:r>
            <a:r>
              <a:rPr lang="en-US" altLang="en-US" sz="2400" dirty="0">
                <a:solidFill>
                  <a:srgbClr val="333333"/>
                </a:solidFill>
                <a:latin typeface="Verdana" panose="020B0604030504040204" pitchFamily="34" charset="0"/>
              </a:rPr>
              <a:t>O</a:t>
            </a:r>
            <a:endParaRPr lang="en-GB" altLang="en-US" sz="2400" dirty="0"/>
          </a:p>
          <a:p>
            <a:endParaRPr lang="en-GB" altLang="en-US" dirty="0"/>
          </a:p>
          <a:p>
            <a:endParaRPr lang="en-US" dirty="0"/>
          </a:p>
        </p:txBody>
      </p:sp>
    </p:spTree>
    <p:extLst>
      <p:ext uri="{BB962C8B-B14F-4D97-AF65-F5344CB8AC3E}">
        <p14:creationId xmlns:p14="http://schemas.microsoft.com/office/powerpoint/2010/main" val="33263754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7588" name="Text Box 4"/>
          <p:cNvSpPr txBox="1">
            <a:spLocks noChangeArrowheads="1"/>
          </p:cNvSpPr>
          <p:nvPr/>
        </p:nvSpPr>
        <p:spPr bwMode="auto">
          <a:xfrm>
            <a:off x="1132115" y="1828801"/>
            <a:ext cx="9187542" cy="21605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20000"/>
              </a:spcBef>
              <a:buClr>
                <a:schemeClr val="accent1"/>
              </a:buClr>
              <a:buSzPct val="80000"/>
              <a:buFont typeface="Arial" panose="020B0604020202020204" pitchFamily="34" charset="0"/>
              <a:buNone/>
            </a:pPr>
            <a:r>
              <a:rPr lang="en-US" altLang="en-US" sz="3200" dirty="0">
                <a:latin typeface="Arial" panose="020B0604020202020204" pitchFamily="34" charset="0"/>
              </a:rPr>
              <a:t>Increase synthesis of surfactant using glucocorticoids</a:t>
            </a:r>
          </a:p>
          <a:p>
            <a:pPr eaLnBrk="1" hangingPunct="1">
              <a:lnSpc>
                <a:spcPct val="100000"/>
              </a:lnSpc>
              <a:spcBef>
                <a:spcPct val="20000"/>
              </a:spcBef>
              <a:buClr>
                <a:schemeClr val="accent1"/>
              </a:buClr>
              <a:buSzPct val="80000"/>
              <a:buFont typeface="Arial" panose="020B0604020202020204" pitchFamily="34" charset="0"/>
              <a:buNone/>
            </a:pPr>
            <a:r>
              <a:rPr lang="en-US" altLang="en-US" sz="3200" dirty="0">
                <a:latin typeface="Arial" panose="020B0604020202020204" pitchFamily="34" charset="0"/>
              </a:rPr>
              <a:t>Administered to mother before the baby is delivered</a:t>
            </a:r>
            <a:endParaRPr lang="en-US" altLang="en-US" sz="3200" dirty="0">
              <a:latin typeface="Times New Roman" panose="02020603050405020304" pitchFamily="18" charset="0"/>
            </a:endParaRPr>
          </a:p>
        </p:txBody>
      </p:sp>
      <p:sp>
        <p:nvSpPr>
          <p:cNvPr id="46083" name="Title 2"/>
          <p:cNvSpPr>
            <a:spLocks noGrp="1"/>
          </p:cNvSpPr>
          <p:nvPr>
            <p:ph type="title"/>
          </p:nvPr>
        </p:nvSpPr>
        <p:spPr>
          <a:xfrm>
            <a:off x="2152650" y="365126"/>
            <a:ext cx="7886700" cy="1387475"/>
          </a:xfrm>
        </p:spPr>
        <p:txBody>
          <a:bodyPr/>
          <a:lstStyle/>
          <a:p>
            <a:pPr algn="ctr"/>
            <a:r>
              <a:rPr lang="en-US" altLang="en-US" sz="3600" dirty="0">
                <a:latin typeface="Arial" panose="020B0604020202020204" pitchFamily="34" charset="0"/>
              </a:rPr>
              <a:t>Prevention of SDD</a:t>
            </a:r>
            <a:r>
              <a:rPr lang="en-US" altLang="en-US" dirty="0" smtClean="0">
                <a:latin typeface="Arial" panose="020B0604020202020204" pitchFamily="34" charset="0"/>
              </a:rPr>
              <a:t/>
            </a:r>
            <a:br>
              <a:rPr lang="en-US" altLang="en-US" dirty="0" smtClean="0">
                <a:latin typeface="Arial" panose="020B0604020202020204" pitchFamily="34" charset="0"/>
              </a:rPr>
            </a:br>
            <a:endParaRPr lang="en-GB" altLang="en-US" dirty="0" smtClean="0"/>
          </a:p>
        </p:txBody>
      </p:sp>
    </p:spTree>
    <p:extLst>
      <p:ext uri="{BB962C8B-B14F-4D97-AF65-F5344CB8AC3E}">
        <p14:creationId xmlns:p14="http://schemas.microsoft.com/office/powerpoint/2010/main" val="98725073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67588"/>
                                        </p:tgtEl>
                                        <p:attrNameLst>
                                          <p:attrName>style.visibility</p:attrName>
                                        </p:attrNameLst>
                                      </p:cBhvr>
                                      <p:to>
                                        <p:strVal val="visible"/>
                                      </p:to>
                                    </p:set>
                                    <p:anim calcmode="lin" valueType="num">
                                      <p:cBhvr additive="base">
                                        <p:cTn id="7" dur="500" fill="hold"/>
                                        <p:tgtEl>
                                          <p:spTgt spid="67588"/>
                                        </p:tgtEl>
                                        <p:attrNameLst>
                                          <p:attrName>ppt_x</p:attrName>
                                        </p:attrNameLst>
                                      </p:cBhvr>
                                      <p:tavLst>
                                        <p:tav tm="0">
                                          <p:val>
                                            <p:strVal val="0-#ppt_w/2"/>
                                          </p:val>
                                        </p:tav>
                                        <p:tav tm="100000">
                                          <p:val>
                                            <p:strVal val="#ppt_x"/>
                                          </p:val>
                                        </p:tav>
                                      </p:tavLst>
                                    </p:anim>
                                    <p:anim calcmode="lin" valueType="num">
                                      <p:cBhvr additive="base">
                                        <p:cTn id="8" dur="500" fill="hold"/>
                                        <p:tgtEl>
                                          <p:spTgt spid="6758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588" grpId="0" autoUpdateAnimBg="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itle 1"/>
          <p:cNvSpPr>
            <a:spLocks noGrp="1"/>
          </p:cNvSpPr>
          <p:nvPr>
            <p:ph type="title"/>
          </p:nvPr>
        </p:nvSpPr>
        <p:spPr/>
        <p:txBody>
          <a:bodyPr/>
          <a:lstStyle/>
          <a:p>
            <a:pPr algn="ctr" eaLnBrk="1" hangingPunct="1"/>
            <a:r>
              <a:rPr lang="en-GB" altLang="en-US" b="1" smtClean="0"/>
              <a:t>Summary</a:t>
            </a:r>
          </a:p>
        </p:txBody>
      </p:sp>
      <p:sp>
        <p:nvSpPr>
          <p:cNvPr id="48131" name="Content Placeholder 2"/>
          <p:cNvSpPr>
            <a:spLocks noGrp="1"/>
          </p:cNvSpPr>
          <p:nvPr>
            <p:ph idx="1"/>
          </p:nvPr>
        </p:nvSpPr>
        <p:spPr/>
        <p:txBody>
          <a:bodyPr/>
          <a:lstStyle/>
          <a:p>
            <a:pPr eaLnBrk="1" hangingPunct="1"/>
            <a:r>
              <a:rPr lang="en-GB" altLang="en-US" dirty="0" smtClean="0"/>
              <a:t>Recoil tendency</a:t>
            </a:r>
          </a:p>
          <a:p>
            <a:pPr lvl="1" eaLnBrk="1" hangingPunct="1"/>
            <a:r>
              <a:rPr lang="en-GB" altLang="en-US" dirty="0" smtClean="0"/>
              <a:t>Elasticity</a:t>
            </a:r>
          </a:p>
          <a:p>
            <a:pPr lvl="2" eaLnBrk="1" hangingPunct="1"/>
            <a:r>
              <a:rPr lang="en-GB" altLang="en-US" dirty="0" smtClean="0"/>
              <a:t>Compliance</a:t>
            </a:r>
          </a:p>
          <a:p>
            <a:pPr lvl="2" eaLnBrk="1" hangingPunct="1"/>
            <a:r>
              <a:rPr lang="en-GB" altLang="en-US" dirty="0" smtClean="0"/>
              <a:t>Elastance</a:t>
            </a:r>
          </a:p>
          <a:p>
            <a:pPr lvl="1" eaLnBrk="1" hangingPunct="1"/>
            <a:r>
              <a:rPr lang="en-GB" altLang="en-US" dirty="0" smtClean="0"/>
              <a:t>Surface tension</a:t>
            </a:r>
          </a:p>
          <a:p>
            <a:pPr lvl="1" eaLnBrk="1" hangingPunct="1"/>
            <a:endParaRPr lang="en-GB" altLang="en-US" dirty="0" smtClean="0"/>
          </a:p>
          <a:p>
            <a:pPr eaLnBrk="1" hangingPunct="1"/>
            <a:r>
              <a:rPr lang="en-GB" altLang="en-US" dirty="0" smtClean="0"/>
              <a:t>Role of surfactant</a:t>
            </a:r>
          </a:p>
          <a:p>
            <a:pPr eaLnBrk="1" hangingPunct="1"/>
            <a:endParaRPr lang="en-GB" altLang="en-US" dirty="0" smtClean="0"/>
          </a:p>
          <a:p>
            <a:pPr eaLnBrk="1" hangingPunct="1"/>
            <a:r>
              <a:rPr lang="en-GB" altLang="en-US" dirty="0" smtClean="0"/>
              <a:t>Disorders associated with surfactant</a:t>
            </a:r>
          </a:p>
        </p:txBody>
      </p:sp>
    </p:spTree>
    <p:extLst>
      <p:ext uri="{BB962C8B-B14F-4D97-AF65-F5344CB8AC3E}">
        <p14:creationId xmlns:p14="http://schemas.microsoft.com/office/powerpoint/2010/main" val="242860724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Compliance measures how easy it is to inflate something</a:t>
            </a:r>
            <a:endParaRPr lang="en-US" dirty="0"/>
          </a:p>
        </p:txBody>
      </p:sp>
      <p:sp>
        <p:nvSpPr>
          <p:cNvPr id="3" name="Content Placeholder 2"/>
          <p:cNvSpPr>
            <a:spLocks noGrp="1"/>
          </p:cNvSpPr>
          <p:nvPr>
            <p:ph idx="1"/>
          </p:nvPr>
        </p:nvSpPr>
        <p:spPr/>
        <p:txBody>
          <a:bodyPr/>
          <a:lstStyle/>
          <a:p>
            <a:r>
              <a:rPr lang="en-GB" altLang="en-US" dirty="0"/>
              <a:t>If it is </a:t>
            </a:r>
            <a:r>
              <a:rPr lang="en-GB" altLang="en-US" dirty="0">
                <a:solidFill>
                  <a:srgbClr val="FF0000"/>
                </a:solidFill>
              </a:rPr>
              <a:t>easy to inflate</a:t>
            </a:r>
            <a:r>
              <a:rPr lang="en-GB" altLang="en-US" dirty="0"/>
              <a:t> something, then </a:t>
            </a:r>
            <a:r>
              <a:rPr lang="en-GB" altLang="en-US" dirty="0">
                <a:solidFill>
                  <a:srgbClr val="FF0000"/>
                </a:solidFill>
              </a:rPr>
              <a:t>compliance is high</a:t>
            </a:r>
          </a:p>
          <a:p>
            <a:endParaRPr lang="en-GB" altLang="en-US" dirty="0"/>
          </a:p>
          <a:p>
            <a:r>
              <a:rPr lang="en-GB" altLang="en-US" dirty="0"/>
              <a:t>If it is </a:t>
            </a:r>
            <a:r>
              <a:rPr lang="en-GB" altLang="en-US" dirty="0">
                <a:solidFill>
                  <a:srgbClr val="002060"/>
                </a:solidFill>
              </a:rPr>
              <a:t>hard to inflate</a:t>
            </a:r>
            <a:r>
              <a:rPr lang="en-GB" altLang="en-US" dirty="0"/>
              <a:t> something, then </a:t>
            </a:r>
            <a:r>
              <a:rPr lang="en-GB" altLang="en-US" dirty="0">
                <a:solidFill>
                  <a:srgbClr val="002060"/>
                </a:solidFill>
              </a:rPr>
              <a:t>compliance is </a:t>
            </a:r>
            <a:r>
              <a:rPr lang="en-GB" altLang="en-US" dirty="0" smtClean="0">
                <a:solidFill>
                  <a:srgbClr val="002060"/>
                </a:solidFill>
              </a:rPr>
              <a:t>low</a:t>
            </a:r>
          </a:p>
          <a:p>
            <a:endParaRPr lang="en-GB" altLang="en-US" dirty="0">
              <a:solidFill>
                <a:srgbClr val="002060"/>
              </a:solidFill>
            </a:endParaRPr>
          </a:p>
          <a:p>
            <a:r>
              <a:rPr lang="en-GB" altLang="en-US" dirty="0"/>
              <a:t>The compliance of the lungs, chest wall and the respiratory system can be studied </a:t>
            </a:r>
            <a:r>
              <a:rPr lang="en-GB" altLang="en-US" dirty="0" smtClean="0"/>
              <a:t>by </a:t>
            </a:r>
            <a:r>
              <a:rPr lang="en-GB" altLang="en-US" dirty="0"/>
              <a:t>studying the volume changes in the respiratory system against the </a:t>
            </a:r>
            <a:r>
              <a:rPr lang="en-GB" altLang="en-US" b="1" i="1" dirty="0"/>
              <a:t>pressure changes across the respective structure</a:t>
            </a:r>
          </a:p>
          <a:p>
            <a:endParaRPr lang="en-GB" altLang="en-US" dirty="0">
              <a:solidFill>
                <a:srgbClr val="002060"/>
              </a:solidFill>
            </a:endParaRPr>
          </a:p>
        </p:txBody>
      </p:sp>
    </p:spTree>
    <p:extLst>
      <p:ext uri="{BB962C8B-B14F-4D97-AF65-F5344CB8AC3E}">
        <p14:creationId xmlns:p14="http://schemas.microsoft.com/office/powerpoint/2010/main" val="35789486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721632" y="1072242"/>
            <a:ext cx="3340917" cy="4779917"/>
          </a:xfrm>
        </p:spPr>
        <p:txBody>
          <a:bodyPr>
            <a:normAutofit/>
          </a:bodyPr>
          <a:lstStyle/>
          <a:p>
            <a:r>
              <a:rPr lang="en-GB" altLang="en-US" sz="2400" dirty="0">
                <a:latin typeface="+mn-lt"/>
              </a:rPr>
              <a:t>The steepest relationship between the volume and the pressure exists in volumes closer to the functional residual capacity (FRC). </a:t>
            </a:r>
            <a:br>
              <a:rPr lang="en-GB" altLang="en-US" sz="2400" dirty="0">
                <a:latin typeface="+mn-lt"/>
              </a:rPr>
            </a:br>
            <a:r>
              <a:rPr lang="en-GB" altLang="en-US" sz="2400" dirty="0">
                <a:latin typeface="+mn-lt"/>
              </a:rPr>
              <a:t/>
            </a:r>
            <a:br>
              <a:rPr lang="en-GB" altLang="en-US" sz="2400" dirty="0">
                <a:latin typeface="+mn-lt"/>
              </a:rPr>
            </a:br>
            <a:r>
              <a:rPr lang="en-GB" altLang="en-US" sz="2400" b="1" dirty="0">
                <a:latin typeface="+mn-lt"/>
              </a:rPr>
              <a:t>Compliance is highest at lung volumes closer to FRC. </a:t>
            </a:r>
            <a:br>
              <a:rPr lang="en-GB" altLang="en-US" sz="2400" b="1" dirty="0">
                <a:latin typeface="+mn-lt"/>
              </a:rPr>
            </a:br>
            <a:r>
              <a:rPr lang="en-GB" altLang="en-US" sz="2400" b="1" dirty="0">
                <a:solidFill>
                  <a:srgbClr val="FF0000"/>
                </a:solidFill>
                <a:latin typeface="+mn-lt"/>
              </a:rPr>
              <a:t>This enables the lungs to inflate easily during tidal breathing.</a:t>
            </a:r>
            <a:br>
              <a:rPr lang="en-GB" altLang="en-US" sz="2400" b="1" dirty="0">
                <a:solidFill>
                  <a:srgbClr val="FF0000"/>
                </a:solidFill>
                <a:latin typeface="+mn-lt"/>
              </a:rPr>
            </a:br>
            <a:endParaRPr lang="en-GB" altLang="en-US" sz="2400" b="1" dirty="0">
              <a:solidFill>
                <a:srgbClr val="FF0000"/>
              </a:solidFill>
              <a:latin typeface="+mn-lt"/>
            </a:endParaRPr>
          </a:p>
        </p:txBody>
      </p:sp>
      <p:grpSp>
        <p:nvGrpSpPr>
          <p:cNvPr id="4" name="Group 3"/>
          <p:cNvGrpSpPr/>
          <p:nvPr/>
        </p:nvGrpSpPr>
        <p:grpSpPr>
          <a:xfrm>
            <a:off x="4234112" y="842554"/>
            <a:ext cx="7957888" cy="4526977"/>
            <a:chOff x="4234112" y="842554"/>
            <a:chExt cx="7957888" cy="4526977"/>
          </a:xfrm>
        </p:grpSpPr>
        <p:grpSp>
          <p:nvGrpSpPr>
            <p:cNvPr id="3" name="Group 2"/>
            <p:cNvGrpSpPr/>
            <p:nvPr/>
          </p:nvGrpSpPr>
          <p:grpSpPr>
            <a:xfrm>
              <a:off x="4234112" y="842554"/>
              <a:ext cx="7957888" cy="4342311"/>
              <a:chOff x="4234112" y="842554"/>
              <a:chExt cx="7957888" cy="4342311"/>
            </a:xfrm>
          </p:grpSpPr>
          <p:pic>
            <p:nvPicPr>
              <p:cNvPr id="14339" name="Picture 2" descr="http://s1.hubimg.com/u/8224876_f1024.jpg"/>
              <p:cNvPicPr>
                <a:picLocks noChangeAspect="1" noChangeArrowheads="1"/>
              </p:cNvPicPr>
              <p:nvPr/>
            </p:nvPicPr>
            <p:blipFill>
              <a:blip r:embed="rId2">
                <a:extLst>
                  <a:ext uri="{28A0092B-C50C-407E-A947-70E740481C1C}">
                    <a14:useLocalDpi xmlns:a14="http://schemas.microsoft.com/office/drawing/2010/main" val="0"/>
                  </a:ext>
                </a:extLst>
              </a:blip>
              <a:srcRect l="3587"/>
              <a:stretch>
                <a:fillRect/>
              </a:stretch>
            </p:blipFill>
            <p:spPr bwMode="auto">
              <a:xfrm>
                <a:off x="4234112" y="842554"/>
                <a:ext cx="7957888" cy="4342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10886303" y="2916194"/>
                <a:ext cx="1186248" cy="646331"/>
              </a:xfrm>
              <a:prstGeom prst="rect">
                <a:avLst/>
              </a:prstGeom>
              <a:solidFill>
                <a:schemeClr val="accent2">
                  <a:lumMod val="40000"/>
                  <a:lumOff val="60000"/>
                </a:schemeClr>
              </a:solidFill>
            </p:spPr>
            <p:txBody>
              <a:bodyPr wrap="square" rtlCol="0">
                <a:spAutoFit/>
              </a:bodyPr>
              <a:lstStyle/>
              <a:p>
                <a:r>
                  <a:rPr lang="en-US" dirty="0" smtClean="0"/>
                  <a:t>Relaxation volume</a:t>
                </a:r>
                <a:endParaRPr lang="en-US" dirty="0"/>
              </a:p>
            </p:txBody>
          </p:sp>
        </p:grpSp>
        <p:sp>
          <p:nvSpPr>
            <p:cNvPr id="6" name="TextBox 5"/>
            <p:cNvSpPr txBox="1"/>
            <p:nvPr/>
          </p:nvSpPr>
          <p:spPr>
            <a:xfrm>
              <a:off x="6141308" y="5000199"/>
              <a:ext cx="2866768" cy="369332"/>
            </a:xfrm>
            <a:prstGeom prst="rect">
              <a:avLst/>
            </a:prstGeom>
            <a:solidFill>
              <a:schemeClr val="accent2">
                <a:lumMod val="40000"/>
                <a:lumOff val="60000"/>
              </a:schemeClr>
            </a:solidFill>
          </p:spPr>
          <p:txBody>
            <a:bodyPr wrap="square" rtlCol="0">
              <a:spAutoFit/>
            </a:bodyPr>
            <a:lstStyle/>
            <a:p>
              <a:pPr algn="ctr"/>
              <a:r>
                <a:rPr lang="en-US" dirty="0" smtClean="0"/>
                <a:t>Relaxation pressure</a:t>
              </a:r>
              <a:endParaRPr lang="en-US" dirty="0"/>
            </a:p>
          </p:txBody>
        </p:sp>
      </p:grpSp>
    </p:spTree>
    <p:extLst>
      <p:ext uri="{BB962C8B-B14F-4D97-AF65-F5344CB8AC3E}">
        <p14:creationId xmlns:p14="http://schemas.microsoft.com/office/powerpoint/2010/main" val="94082527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Content Placeholder 2"/>
          <p:cNvSpPr>
            <a:spLocks noGrp="1"/>
          </p:cNvSpPr>
          <p:nvPr>
            <p:ph idx="1"/>
          </p:nvPr>
        </p:nvSpPr>
        <p:spPr>
          <a:xfrm>
            <a:off x="679269" y="1397726"/>
            <a:ext cx="3670663" cy="3601311"/>
          </a:xfrm>
        </p:spPr>
        <p:txBody>
          <a:bodyPr>
            <a:normAutofit/>
          </a:bodyPr>
          <a:lstStyle/>
          <a:p>
            <a:pPr marL="0" indent="0">
              <a:buNone/>
            </a:pPr>
            <a:r>
              <a:rPr lang="en-GB" altLang="en-US" sz="2400" dirty="0"/>
              <a:t>The curves tend to flatten as the volume reaches the </a:t>
            </a:r>
            <a:r>
              <a:rPr lang="en-GB" altLang="en-US" sz="2400" dirty="0" smtClean="0"/>
              <a:t>TLC</a:t>
            </a:r>
          </a:p>
          <a:p>
            <a:pPr marL="0" indent="0">
              <a:buNone/>
            </a:pPr>
            <a:r>
              <a:rPr lang="en-GB" altLang="en-US" sz="2400" b="1" dirty="0" smtClean="0"/>
              <a:t>The </a:t>
            </a:r>
            <a:r>
              <a:rPr lang="en-GB" altLang="en-US" sz="2400" b="1" dirty="0"/>
              <a:t>compliance becomes less when the lungs and the respiratory system are maximally inflated</a:t>
            </a:r>
          </a:p>
        </p:txBody>
      </p:sp>
      <p:pic>
        <p:nvPicPr>
          <p:cNvPr id="15363" name="Picture 2" descr="http://s1.hubimg.com/u/8224876_f1024.jpg"/>
          <p:cNvPicPr>
            <a:picLocks noChangeAspect="1" noChangeArrowheads="1"/>
          </p:cNvPicPr>
          <p:nvPr/>
        </p:nvPicPr>
        <p:blipFill>
          <a:blip r:embed="rId2">
            <a:extLst>
              <a:ext uri="{28A0092B-C50C-407E-A947-70E740481C1C}">
                <a14:useLocalDpi xmlns:a14="http://schemas.microsoft.com/office/drawing/2010/main" val="0"/>
              </a:ext>
            </a:extLst>
          </a:blip>
          <a:srcRect l="5069"/>
          <a:stretch>
            <a:fillRect/>
          </a:stretch>
        </p:blipFill>
        <p:spPr bwMode="auto">
          <a:xfrm>
            <a:off x="4504510" y="687388"/>
            <a:ext cx="7135813" cy="5118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6019659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descr="http://s1.hubimg.com/u/8224876_f1024.jpg"/>
          <p:cNvPicPr>
            <a:picLocks noChangeAspect="1" noChangeArrowheads="1"/>
          </p:cNvPicPr>
          <p:nvPr/>
        </p:nvPicPr>
        <p:blipFill>
          <a:blip r:embed="rId2">
            <a:extLst>
              <a:ext uri="{28A0092B-C50C-407E-A947-70E740481C1C}">
                <a14:useLocalDpi xmlns:a14="http://schemas.microsoft.com/office/drawing/2010/main" val="0"/>
              </a:ext>
            </a:extLst>
          </a:blip>
          <a:srcRect l="5069"/>
          <a:stretch>
            <a:fillRect/>
          </a:stretch>
        </p:blipFill>
        <p:spPr bwMode="auto">
          <a:xfrm>
            <a:off x="4569825" y="418439"/>
            <a:ext cx="7135813" cy="5118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p:nvSpPr>
        <p:spPr>
          <a:xfrm>
            <a:off x="574766" y="1038497"/>
            <a:ext cx="3540035" cy="1938992"/>
          </a:xfrm>
          <a:prstGeom prst="rect">
            <a:avLst/>
          </a:prstGeom>
        </p:spPr>
        <p:txBody>
          <a:bodyPr wrap="square">
            <a:spAutoFit/>
          </a:bodyPr>
          <a:lstStyle/>
          <a:p>
            <a:pPr>
              <a:defRPr/>
            </a:pPr>
            <a:r>
              <a:rPr lang="en-GB" sz="2400" b="1" dirty="0" smtClean="0"/>
              <a:t>The total </a:t>
            </a:r>
            <a:r>
              <a:rPr lang="en-GB" sz="2400" b="1" dirty="0"/>
              <a:t>compliance (compliance of the lungs and thorax </a:t>
            </a:r>
            <a:r>
              <a:rPr lang="en-GB" sz="2400" b="1" dirty="0" smtClean="0"/>
              <a:t>combined ) </a:t>
            </a:r>
            <a:r>
              <a:rPr lang="en-GB" sz="2400" b="1" dirty="0"/>
              <a:t>is </a:t>
            </a:r>
            <a:r>
              <a:rPr lang="en-GB" sz="2400" b="1" u="sng" dirty="0"/>
              <a:t>less </a:t>
            </a:r>
            <a:r>
              <a:rPr lang="en-GB" sz="2400" b="1" dirty="0"/>
              <a:t>than the compliance of either one alone</a:t>
            </a:r>
          </a:p>
        </p:txBody>
      </p:sp>
    </p:spTree>
    <p:extLst>
      <p:ext uri="{BB962C8B-B14F-4D97-AF65-F5344CB8AC3E}">
        <p14:creationId xmlns:p14="http://schemas.microsoft.com/office/powerpoint/2010/main" val="379662199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Hysteresis</a:t>
            </a:r>
            <a:endParaRPr lang="en-US" dirty="0"/>
          </a:p>
        </p:txBody>
      </p:sp>
      <p:pic>
        <p:nvPicPr>
          <p:cNvPr id="4" name="Picture 2" descr="http://www.acbrown.com/lung/Lectures/RsVntl/RsVntl13.gif"/>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6830536" y="1877876"/>
            <a:ext cx="4330836"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p:cNvSpPr txBox="1"/>
          <p:nvPr/>
        </p:nvSpPr>
        <p:spPr>
          <a:xfrm>
            <a:off x="838200" y="1690688"/>
            <a:ext cx="5079274" cy="3785652"/>
          </a:xfrm>
          <a:prstGeom prst="rect">
            <a:avLst/>
          </a:prstGeom>
          <a:noFill/>
        </p:spPr>
        <p:txBody>
          <a:bodyPr wrap="square" rtlCol="0">
            <a:spAutoFit/>
          </a:bodyPr>
          <a:lstStyle/>
          <a:p>
            <a:r>
              <a:rPr lang="en-GB" altLang="en-US" sz="2400" dirty="0"/>
              <a:t>This means that the compliance is different on inspiration and expiration </a:t>
            </a:r>
          </a:p>
          <a:p>
            <a:endParaRPr lang="en-US" sz="2400" dirty="0" smtClean="0"/>
          </a:p>
          <a:p>
            <a:r>
              <a:rPr lang="en-US" sz="2400" dirty="0" smtClean="0"/>
              <a:t>The </a:t>
            </a:r>
            <a:r>
              <a:rPr lang="en-US" sz="2400" dirty="0"/>
              <a:t>lung volume at any given pressure during </a:t>
            </a:r>
            <a:r>
              <a:rPr lang="en-US" sz="2400" dirty="0" smtClean="0"/>
              <a:t>deflation </a:t>
            </a:r>
            <a:r>
              <a:rPr lang="en-US" sz="2400" dirty="0"/>
              <a:t>is larger than during inflation</a:t>
            </a:r>
            <a:r>
              <a:rPr lang="en-US" sz="2400" dirty="0" smtClean="0"/>
              <a:t>.</a:t>
            </a:r>
          </a:p>
          <a:p>
            <a:endParaRPr lang="en-US" sz="2400" dirty="0"/>
          </a:p>
          <a:p>
            <a:r>
              <a:rPr lang="en-US" sz="2400" dirty="0" smtClean="0"/>
              <a:t>Main factors that cause hysteresis</a:t>
            </a:r>
          </a:p>
          <a:p>
            <a:pPr marL="342900" indent="-342900">
              <a:buFont typeface="Arial" panose="020B0604020202020204" pitchFamily="34" charset="0"/>
              <a:buChar char="•"/>
            </a:pPr>
            <a:r>
              <a:rPr lang="en-US" sz="2400" dirty="0" smtClean="0"/>
              <a:t>Surfactant</a:t>
            </a:r>
          </a:p>
          <a:p>
            <a:pPr marL="342900" indent="-342900">
              <a:buFont typeface="Arial" panose="020B0604020202020204" pitchFamily="34" charset="0"/>
              <a:buChar char="•"/>
            </a:pPr>
            <a:r>
              <a:rPr lang="en-US" sz="2400" dirty="0" smtClean="0"/>
              <a:t>Collapse of air ways</a:t>
            </a:r>
            <a:endParaRPr lang="en-US" sz="2400" dirty="0"/>
          </a:p>
        </p:txBody>
      </p:sp>
    </p:spTree>
    <p:extLst>
      <p:ext uri="{BB962C8B-B14F-4D97-AF65-F5344CB8AC3E}">
        <p14:creationId xmlns:p14="http://schemas.microsoft.com/office/powerpoint/2010/main" val="11051534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Changes in lung compliance</a:t>
            </a:r>
            <a:endParaRPr lang="en-US" dirty="0"/>
          </a:p>
        </p:txBody>
      </p:sp>
      <p:sp>
        <p:nvSpPr>
          <p:cNvPr id="3" name="Content Placeholder 2"/>
          <p:cNvSpPr>
            <a:spLocks noGrp="1"/>
          </p:cNvSpPr>
          <p:nvPr>
            <p:ph idx="1"/>
          </p:nvPr>
        </p:nvSpPr>
        <p:spPr/>
        <p:txBody>
          <a:bodyPr>
            <a:noAutofit/>
          </a:bodyPr>
          <a:lstStyle/>
          <a:p>
            <a:pPr marL="0" indent="0">
              <a:buNone/>
            </a:pPr>
            <a:r>
              <a:rPr lang="en-US" sz="2400" b="1" dirty="0" smtClean="0"/>
              <a:t>Low lung compliance</a:t>
            </a:r>
          </a:p>
          <a:p>
            <a:r>
              <a:rPr lang="en-GB" altLang="en-US" sz="2400" b="1" dirty="0" smtClean="0">
                <a:solidFill>
                  <a:srgbClr val="FF0000"/>
                </a:solidFill>
              </a:rPr>
              <a:t>Indicates </a:t>
            </a:r>
            <a:r>
              <a:rPr lang="en-GB" altLang="en-US" sz="2400" b="1" dirty="0">
                <a:solidFill>
                  <a:srgbClr val="FF0000"/>
                </a:solidFill>
              </a:rPr>
              <a:t>a stiff lung </a:t>
            </a:r>
          </a:p>
          <a:p>
            <a:r>
              <a:rPr lang="en-GB" altLang="en-US" sz="2400" dirty="0"/>
              <a:t>This means extra work is required to bring in a normal volume of air. </a:t>
            </a:r>
          </a:p>
          <a:p>
            <a:r>
              <a:rPr lang="en-GB" altLang="en-US" sz="2400" dirty="0" smtClean="0"/>
              <a:t>Example</a:t>
            </a:r>
            <a:r>
              <a:rPr lang="en-GB" altLang="en-US" sz="2400" dirty="0"/>
              <a:t>: lung </a:t>
            </a:r>
            <a:r>
              <a:rPr lang="en-GB" altLang="en-US" sz="2400" dirty="0" smtClean="0"/>
              <a:t>fibrosis</a:t>
            </a:r>
          </a:p>
          <a:p>
            <a:pPr marL="0" indent="0">
              <a:buNone/>
            </a:pPr>
            <a:endParaRPr lang="en-US" sz="2000" b="1" dirty="0" smtClean="0"/>
          </a:p>
          <a:p>
            <a:pPr marL="0" indent="0">
              <a:buNone/>
            </a:pPr>
            <a:r>
              <a:rPr lang="en-US" sz="2400" b="1" dirty="0" smtClean="0"/>
              <a:t>High </a:t>
            </a:r>
            <a:r>
              <a:rPr lang="en-US" sz="2400" b="1" dirty="0"/>
              <a:t>lung compliance</a:t>
            </a:r>
          </a:p>
          <a:p>
            <a:pPr>
              <a:lnSpc>
                <a:spcPct val="100000"/>
              </a:lnSpc>
            </a:pPr>
            <a:r>
              <a:rPr lang="en-GB" altLang="en-US" sz="2400" b="1" dirty="0" smtClean="0">
                <a:solidFill>
                  <a:srgbClr val="FF0000"/>
                </a:solidFill>
              </a:rPr>
              <a:t>A </a:t>
            </a:r>
            <a:r>
              <a:rPr lang="en-GB" altLang="en-US" sz="2400" b="1" dirty="0">
                <a:solidFill>
                  <a:srgbClr val="FF0000"/>
                </a:solidFill>
              </a:rPr>
              <a:t>highly compliant lung results from poor elastic </a:t>
            </a:r>
            <a:r>
              <a:rPr lang="en-GB" altLang="en-US" sz="2400" b="1" dirty="0" smtClean="0">
                <a:solidFill>
                  <a:srgbClr val="FF0000"/>
                </a:solidFill>
              </a:rPr>
              <a:t>recoil</a:t>
            </a:r>
            <a:endParaRPr lang="en-GB" altLang="en-US" sz="2400" dirty="0"/>
          </a:p>
          <a:p>
            <a:pPr>
              <a:lnSpc>
                <a:spcPct val="100000"/>
              </a:lnSpc>
            </a:pPr>
            <a:r>
              <a:rPr lang="en-GB" altLang="en-US" sz="2400" dirty="0"/>
              <a:t>There is no problem in inflating the lungs, but extreme difficulty in </a:t>
            </a:r>
            <a:r>
              <a:rPr lang="en-GB" altLang="en-US" sz="2400" dirty="0" smtClean="0"/>
              <a:t>exhalation</a:t>
            </a:r>
            <a:endParaRPr lang="en-GB" altLang="en-US" sz="2400" dirty="0"/>
          </a:p>
          <a:p>
            <a:pPr>
              <a:lnSpc>
                <a:spcPct val="100000"/>
              </a:lnSpc>
            </a:pPr>
            <a:r>
              <a:rPr lang="en-GB" altLang="en-US" sz="2400" dirty="0"/>
              <a:t>Example: emphysema</a:t>
            </a:r>
          </a:p>
          <a:p>
            <a:endParaRPr lang="en-US" sz="2000" dirty="0"/>
          </a:p>
        </p:txBody>
      </p:sp>
    </p:spTree>
    <p:extLst>
      <p:ext uri="{BB962C8B-B14F-4D97-AF65-F5344CB8AC3E}">
        <p14:creationId xmlns:p14="http://schemas.microsoft.com/office/powerpoint/2010/main" val="312006735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1260</TotalTime>
  <Words>834</Words>
  <Application>Microsoft Office PowerPoint</Application>
  <PresentationFormat>Widescreen</PresentationFormat>
  <Paragraphs>156</Paragraphs>
  <Slides>31</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31</vt:i4>
      </vt:variant>
    </vt:vector>
  </HeadingPairs>
  <TitlesOfParts>
    <vt:vector size="38" baseType="lpstr">
      <vt:lpstr>Arial</vt:lpstr>
      <vt:lpstr>Calibri</vt:lpstr>
      <vt:lpstr>Calibri Light</vt:lpstr>
      <vt:lpstr>Times New Roman</vt:lpstr>
      <vt:lpstr>Verdana</vt:lpstr>
      <vt:lpstr>Wingdings</vt:lpstr>
      <vt:lpstr>Office Theme</vt:lpstr>
      <vt:lpstr>Mechanics of respiration</vt:lpstr>
      <vt:lpstr>Objectives</vt:lpstr>
      <vt:lpstr>Compliance</vt:lpstr>
      <vt:lpstr>Compliance measures how easy it is to inflate something</vt:lpstr>
      <vt:lpstr>The steepest relationship between the volume and the pressure exists in volumes closer to the functional residual capacity (FRC).   Compliance is highest at lung volumes closer to FRC.  This enables the lungs to inflate easily during tidal breathing. </vt:lpstr>
      <vt:lpstr>PowerPoint Presentation</vt:lpstr>
      <vt:lpstr>PowerPoint Presentation</vt:lpstr>
      <vt:lpstr>Hysteresis</vt:lpstr>
      <vt:lpstr>Changes in lung compliance</vt:lpstr>
      <vt:lpstr>PowerPoint Presentation</vt:lpstr>
      <vt:lpstr>PowerPoint Presentation</vt:lpstr>
      <vt:lpstr>Elasticity</vt:lpstr>
      <vt:lpstr>Elastance ( Elastic resistance)</vt:lpstr>
      <vt:lpstr>PowerPoint Presentation</vt:lpstr>
      <vt:lpstr>SURFACE TENSION</vt:lpstr>
      <vt:lpstr>SURFACE TENSION</vt:lpstr>
      <vt:lpstr>LaPlace's Law </vt:lpstr>
      <vt:lpstr>PowerPoint Presentation</vt:lpstr>
      <vt:lpstr>Formation of Surfactant</vt:lpstr>
      <vt:lpstr>Functions of surfactant</vt:lpstr>
      <vt:lpstr>PowerPoint Presentation</vt:lpstr>
      <vt:lpstr>PowerPoint Presentation</vt:lpstr>
      <vt:lpstr>PowerPoint Presentation</vt:lpstr>
      <vt:lpstr>PowerPoint Presentation</vt:lpstr>
      <vt:lpstr>Reduction of fluid transudation</vt:lpstr>
      <vt:lpstr>Disorders associated with surfactant</vt:lpstr>
      <vt:lpstr>Surfactant Deficient Disorder (SDD)</vt:lpstr>
      <vt:lpstr>Basis of treatment of SDD</vt:lpstr>
      <vt:lpstr>PowerPoint Presentation</vt:lpstr>
      <vt:lpstr>Prevention of SDD </vt:lpstr>
      <vt:lpstr>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Mechanics of respiration</dc:title>
  <dc:creator>Admin</dc:creator>
  <cp:lastModifiedBy>Soft</cp:lastModifiedBy>
  <cp:revision>30</cp:revision>
  <dcterms:created xsi:type="dcterms:W3CDTF">2017-01-20T04:26:46Z</dcterms:created>
  <dcterms:modified xsi:type="dcterms:W3CDTF">2018-10-23T03:38:39Z</dcterms:modified>
</cp:coreProperties>
</file>